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8" r:id="rId2"/>
    <p:sldId id="259" r:id="rId3"/>
    <p:sldId id="260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8EF7"/>
    <a:srgbClr val="32D64D"/>
    <a:srgbClr val="ECB11C"/>
    <a:srgbClr val="8E699F"/>
    <a:srgbClr val="6EA8FE"/>
    <a:srgbClr val="71B9FB"/>
    <a:srgbClr val="8D73F9"/>
    <a:srgbClr val="E57C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0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40393708-7661-46D2-AF0E-F4DCA4938D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2F2980F-AE7E-4438-8C19-E5C951796A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2424E-29CF-4AA6-A6CF-E0A57044717B}" type="datetimeFigureOut">
              <a:rPr lang="zh-CN" altLang="en-US" smtClean="0"/>
              <a:t>2019/1/16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7590EA0-CABD-47BB-B5DB-E184527ED5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8BD6C21-3EA2-4292-8746-9CF7D2276A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BB09EC-C8BE-4900-945A-34559671B4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0171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1C0C0-0C99-4F36-883E-05518875DE70}" type="datetimeFigureOut">
              <a:rPr lang="zh-CN" altLang="en-US" smtClean="0"/>
              <a:t>2019/1/16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C0C799-C7B6-447B-99BB-CAD3298754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70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c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2D6F610-12A3-486E-B1F2-93B2EE9D9D8A}"/>
              </a:ext>
            </a:extLst>
          </p:cNvPr>
          <p:cNvCxnSpPr>
            <a:cxnSpLocks/>
          </p:cNvCxnSpPr>
          <p:nvPr userDrawn="1"/>
        </p:nvCxnSpPr>
        <p:spPr>
          <a:xfrm>
            <a:off x="0" y="848760"/>
            <a:ext cx="12192000" cy="0"/>
          </a:xfrm>
          <a:prstGeom prst="line">
            <a:avLst/>
          </a:prstGeom>
          <a:solidFill>
            <a:srgbClr val="6EA8FE"/>
          </a:solidFill>
          <a:ln w="28575">
            <a:solidFill>
              <a:srgbClr val="6EA8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C814B9FA-902E-4CED-95AB-568D2C1FC61E}"/>
              </a:ext>
            </a:extLst>
          </p:cNvPr>
          <p:cNvSpPr/>
          <p:nvPr userDrawn="1"/>
        </p:nvSpPr>
        <p:spPr>
          <a:xfrm>
            <a:off x="0" y="6288505"/>
            <a:ext cx="12192000" cy="569495"/>
          </a:xfrm>
          <a:prstGeom prst="rect">
            <a:avLst/>
          </a:prstGeom>
          <a:solidFill>
            <a:srgbClr val="6EA8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128417F-506F-472F-B5AC-F89E5783FB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5259" y="48126"/>
            <a:ext cx="842311" cy="745958"/>
          </a:xfrm>
          <a:prstGeom prst="rect">
            <a:avLst/>
          </a:prstGeom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id="{E8A06A26-891D-41AF-91DC-1B47B2787D7D}"/>
              </a:ext>
            </a:extLst>
          </p:cNvPr>
          <p:cNvSpPr/>
          <p:nvPr userDrawn="1"/>
        </p:nvSpPr>
        <p:spPr>
          <a:xfrm>
            <a:off x="10605259" y="61105"/>
            <a:ext cx="720000" cy="720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1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9A8A6A3-7D11-4CCC-9AA3-FBC994F4F1C6}"/>
              </a:ext>
            </a:extLst>
          </p:cNvPr>
          <p:cNvSpPr txBox="1"/>
          <p:nvPr userDrawn="1"/>
        </p:nvSpPr>
        <p:spPr>
          <a:xfrm>
            <a:off x="10605260" y="233598"/>
            <a:ext cx="76339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1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NCC</a:t>
            </a:r>
            <a:endParaRPr lang="zh-CN" altLang="en-US" sz="1801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948B294-D39E-43A4-8BED-6B8BCBF06458}"/>
              </a:ext>
            </a:extLst>
          </p:cNvPr>
          <p:cNvSpPr txBox="1"/>
          <p:nvPr userDrawn="1"/>
        </p:nvSpPr>
        <p:spPr>
          <a:xfrm>
            <a:off x="11230088" y="6388587"/>
            <a:ext cx="76339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1" b="1" i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</a:t>
            </a:r>
            <a:endParaRPr lang="zh-CN" altLang="en-US" sz="1801" b="1" i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8A32E991-50A3-4501-A2EE-62B5AAE38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92794"/>
            <a:ext cx="2743200" cy="365125"/>
          </a:xfrm>
        </p:spPr>
        <p:txBody>
          <a:bodyPr/>
          <a:lstStyle>
            <a:lvl1pPr>
              <a:defRPr sz="1600" b="1" i="1">
                <a:solidFill>
                  <a:srgbClr val="FFFF00"/>
                </a:solidFill>
                <a:latin typeface="+mj-lt"/>
              </a:defRPr>
            </a:lvl1pPr>
          </a:lstStyle>
          <a:p>
            <a:fld id="{0BBDDD42-9D25-417C-9DCB-780AEA2F0F35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3817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4DEE6A-DA94-4A81-99BB-A5353D2C9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0F4AB69-2AD9-42A0-928A-FC124427EF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CBD3534-CCA4-49B9-BCE8-0F22B3FFF5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1"/>
            </a:lvl2pPr>
            <a:lvl3pPr marL="914411" indent="0">
              <a:buNone/>
              <a:defRPr sz="1200"/>
            </a:lvl3pPr>
            <a:lvl4pPr marL="1371617" indent="0">
              <a:buNone/>
              <a:defRPr sz="1001"/>
            </a:lvl4pPr>
            <a:lvl5pPr marL="1828823" indent="0">
              <a:buNone/>
              <a:defRPr sz="1001"/>
            </a:lvl5pPr>
            <a:lvl6pPr marL="2286029" indent="0">
              <a:buNone/>
              <a:defRPr sz="1001"/>
            </a:lvl6pPr>
            <a:lvl7pPr marL="2743234" indent="0">
              <a:buNone/>
              <a:defRPr sz="1001"/>
            </a:lvl7pPr>
            <a:lvl8pPr marL="3200440" indent="0">
              <a:buNone/>
              <a:defRPr sz="1001"/>
            </a:lvl8pPr>
            <a:lvl9pPr marL="3657646" indent="0">
              <a:buNone/>
              <a:defRPr sz="100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EC8DC0-54BF-44E5-AC1C-3C2BB03ED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5D0EF-1C16-4412-BF95-45F23BD60419}" type="datetime1">
              <a:rPr lang="zh-CN" altLang="en-US" smtClean="0"/>
              <a:t>2019/1/16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A3A2380-2987-4ADA-A901-5A79AA39D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Slide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3841DE-B36F-43A2-8F34-DB7ECB5B8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DD42-9D25-417C-9DCB-780AEA2F0F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4257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D626F6-A7DF-4315-B506-3E9E697A9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81D81A2-275E-4D8C-8F22-707A14E20D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4B90A4-4704-43A3-AD58-B0C769B8D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6BA2A-8C96-4086-99AD-8C20E93F5E59}" type="datetime1">
              <a:rPr lang="zh-CN" altLang="en-US" smtClean="0"/>
              <a:t>2019/1/16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C96A2E-9701-415A-8762-28A1FA390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Slide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EEFC26-5ECD-40B6-ACB1-BECA2772A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DD42-9D25-417C-9DCB-780AEA2F0F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6207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6831074-F4A5-41B3-8A66-D68238A660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8B42E91-3629-4951-A3A4-68E1FC7CEA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376410-89A3-46B9-99EE-A8805E498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2AC2D-7A64-4489-953F-4A89C3B1FBC3}" type="datetime1">
              <a:rPr lang="zh-CN" altLang="en-US" smtClean="0"/>
              <a:t>2019/1/16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548BD9-7186-4BF8-A4AF-83F2718AA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Slide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2CB311-F024-477F-A5B2-545CF44EE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DD42-9D25-417C-9DCB-780AEA2F0F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75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3616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7916DB-4654-4019-80A3-AF3ECB629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A81AD8-3E03-44D9-8BE4-2857C7A2A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F5CC19-03BE-4880-9C71-F78D860C0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5655B-DE99-46FF-90DF-102B598071F3}" type="datetime1">
              <a:rPr lang="zh-CN" altLang="en-US" smtClean="0"/>
              <a:t>2019/1/16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BA22E1-585A-4F51-9009-5C78C297E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Slide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DAC2BC-A996-4D68-A2FF-E51EA9353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DD42-9D25-417C-9DCB-780AEA2F0F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442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E12F95-A76A-4C35-A717-2AF9F05A6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C5376E-F75E-4F5D-9996-B56B123372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699B4B-6715-4A49-A069-D3FE067B3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A347D-B7F0-4F27-A81C-474C76D3A018}" type="datetime1">
              <a:rPr lang="zh-CN" altLang="en-US" smtClean="0"/>
              <a:t>2019/1/16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C1A434-6920-4BF0-9217-EB9654C5C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Slide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282D6E-08B1-4FBD-9E9A-F00E352E9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DD42-9D25-417C-9DCB-780AEA2F0F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8384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B2DD93-2775-4273-921F-AC13C02F8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61DA18-706C-4620-8082-82EB014FD1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F8E7BB6-03BB-49C9-A053-4C996A5885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D5E85B-8A99-4364-A392-4A67B732B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ECFAB-9A3B-4AA4-98B4-CD8B65321C56}" type="datetime1">
              <a:rPr lang="zh-CN" altLang="en-US" smtClean="0"/>
              <a:t>2019/1/16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5B892D5-6C0A-4FF9-B95B-391BAB6EE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Slide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DEF4F3-2F6D-4083-A711-394C69A8B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DD42-9D25-417C-9DCB-780AEA2F0F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713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F557F0-9B48-414A-AB9A-7ACDF206A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35DC51-749A-4195-B091-235DC34D2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26BC634-BB0F-4F80-95CE-85C03B30ED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08EE3EB-C57D-4912-B705-95E86F65E4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C9F5ADB-EAD7-4969-B0CE-95C9886514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6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D610229-2870-4A2E-97BD-4AFB825E7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D1ADC-9350-446A-959E-4692ADB6C806}" type="datetime1">
              <a:rPr lang="zh-CN" altLang="en-US" smtClean="0"/>
              <a:t>2019/1/16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4054C20-7AF8-454C-9A61-CE19BB821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Slide</a:t>
            </a: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802FFE3-A0A8-46DC-BB5D-052D7375E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DD42-9D25-417C-9DCB-780AEA2F0F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315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93B295-E232-4328-8809-CFF526419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37319C4-92E1-4E4F-ADF7-8017A3BA1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7505E-BF72-4729-826A-3D2BFF3691AC}" type="datetime1">
              <a:rPr lang="zh-CN" altLang="en-US" smtClean="0"/>
              <a:t>2019/1/16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C56AFB-2079-48D0-B0D6-F172D8617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Slide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72A10D1-16DB-4D79-A633-F3851CE0E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DD42-9D25-417C-9DCB-780AEA2F0F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770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67D3E1A-FAF4-48F2-9CBB-09E75C2D1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AA89A-1864-46C6-91AA-B629DD145DB0}" type="datetime1">
              <a:rPr lang="zh-CN" altLang="en-US" smtClean="0"/>
              <a:t>2019/1/16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DE80BA9-00A5-4C72-BE4D-DC96EEBD5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Slide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6366A0-ED47-4539-B959-B81DC527B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DD42-9D25-417C-9DCB-780AEA2F0F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6851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93D6FD-12A8-4D13-8FCC-B5C665A17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7053CA-9774-45A2-8ECC-A0B47FB12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8032871-8840-4F57-AB09-017495CF4C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1"/>
            </a:lvl2pPr>
            <a:lvl3pPr marL="914411" indent="0">
              <a:buNone/>
              <a:defRPr sz="1200"/>
            </a:lvl3pPr>
            <a:lvl4pPr marL="1371617" indent="0">
              <a:buNone/>
              <a:defRPr sz="1001"/>
            </a:lvl4pPr>
            <a:lvl5pPr marL="1828823" indent="0">
              <a:buNone/>
              <a:defRPr sz="1001"/>
            </a:lvl5pPr>
            <a:lvl6pPr marL="2286029" indent="0">
              <a:buNone/>
              <a:defRPr sz="1001"/>
            </a:lvl6pPr>
            <a:lvl7pPr marL="2743234" indent="0">
              <a:buNone/>
              <a:defRPr sz="1001"/>
            </a:lvl7pPr>
            <a:lvl8pPr marL="3200440" indent="0">
              <a:buNone/>
              <a:defRPr sz="1001"/>
            </a:lvl8pPr>
            <a:lvl9pPr marL="3657646" indent="0">
              <a:buNone/>
              <a:defRPr sz="100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C52791A-8DED-4144-9AB1-51862B927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225A5-55AD-41ED-A856-65CBC9FD05DA}" type="datetime1">
              <a:rPr lang="zh-CN" altLang="en-US" smtClean="0"/>
              <a:t>2019/1/16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93218F9-B5A6-4442-9898-10A049D90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Slide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47D9E0-FDD6-4DEC-A5D7-90D495211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DDD42-9D25-417C-9DCB-780AEA2F0F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7774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0D32623-B63C-4C70-9779-D225F871C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8E8156-73CB-4C2F-91E6-DF6426783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2C94E4-3216-4C53-9511-BBC3562F3C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A44D53-879F-46F6-B85E-C850F3E8AB99}" type="datetime1">
              <a:rPr lang="zh-CN" altLang="en-US" smtClean="0"/>
              <a:t>2019/1/16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03BD0E-3A48-46D8-BE57-F076E24704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2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Slide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91EBA9-2AE3-4078-98B9-CA5E14A2C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BDDD42-9D25-417C-9DCB-780AEA2F0F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966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4" indent="-228604" algn="l" defTabSz="914411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9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5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1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7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8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4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9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E36D63-5C87-4419-BF4C-09394B22FC17}"/>
              </a:ext>
            </a:extLst>
          </p:cNvPr>
          <p:cNvSpPr txBox="1"/>
          <p:nvPr/>
        </p:nvSpPr>
        <p:spPr>
          <a:xfrm>
            <a:off x="1439491" y="2245443"/>
            <a:ext cx="93130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3200" b="1" dirty="0" smtClean="0">
                <a:solidFill>
                  <a:prstClr val="black"/>
                </a:solidFill>
                <a:latin typeface="Times New Roman" panose="02020603050405020304"/>
                <a:ea typeface="楷体" panose="02010609060101010101" pitchFamily="49" charset="-122"/>
              </a:rPr>
              <a:t>CNN+RNN</a:t>
            </a:r>
            <a:r>
              <a:rPr lang="zh-CN" altLang="en-US" sz="3200" b="1" dirty="0" smtClean="0">
                <a:solidFill>
                  <a:prstClr val="black"/>
                </a:solidFill>
                <a:latin typeface="Times New Roman" panose="02020603050405020304"/>
                <a:ea typeface="楷体" panose="02010609060101010101" pitchFamily="49" charset="-122"/>
              </a:rPr>
              <a:t>组合</a:t>
            </a:r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/>
                <a:ea typeface="楷体" panose="02010609060101010101" pitchFamily="49" charset="-122"/>
              </a:rPr>
              <a:t>在语义分割方向的应用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A262F6-BB43-4436-99CD-2E330CE1966A}"/>
              </a:ext>
            </a:extLst>
          </p:cNvPr>
          <p:cNvSpPr txBox="1"/>
          <p:nvPr/>
        </p:nvSpPr>
        <p:spPr>
          <a:xfrm>
            <a:off x="11790948" y="6384758"/>
            <a:ext cx="40105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1" b="1" i="1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anose="02020603050405020304"/>
                <a:ea typeface="黑体" panose="02010609060101010101" pitchFamily="49" charset="-122"/>
                <a:cs typeface="+mn-cs"/>
              </a:rPr>
              <a:t>1</a:t>
            </a:r>
            <a:endParaRPr kumimoji="0" lang="zh-CN" altLang="en-US" sz="1801" b="1" i="1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panose="02020603050405020304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025450" y="3548650"/>
            <a:ext cx="2141093" cy="1155912"/>
            <a:chOff x="5025455" y="3939348"/>
            <a:chExt cx="2141093" cy="1155912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D894120-EC45-4ECE-853A-749C24514B90}"/>
                </a:ext>
              </a:extLst>
            </p:cNvPr>
            <p:cNvSpPr txBox="1"/>
            <p:nvPr/>
          </p:nvSpPr>
          <p:spPr>
            <a:xfrm>
              <a:off x="5294027" y="3939348"/>
              <a:ext cx="16039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楷体" panose="02010609060101010101" pitchFamily="49" charset="-122"/>
                  <a:ea typeface="楷体" panose="02010609060101010101" pitchFamily="49" charset="-122"/>
                  <a:cs typeface="+mn-cs"/>
                </a:rPr>
                <a:t>聂聪冲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0359975-9B59-4CD0-B919-D8BF75B3D3E1}"/>
                </a:ext>
              </a:extLst>
            </p:cNvPr>
            <p:cNvSpPr txBox="1"/>
            <p:nvPr/>
          </p:nvSpPr>
          <p:spPr>
            <a:xfrm>
              <a:off x="5025455" y="4510485"/>
              <a:ext cx="21410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楷体" panose="02010609060101010101" pitchFamily="49" charset="-122"/>
                  <a:cs typeface="+mn-cs"/>
                </a:rPr>
                <a:t>2019.01.16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楷体" panose="02010609060101010101" pitchFamily="49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35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6FB7B28-F155-4A7B-AC29-BF8687C062E3}"/>
              </a:ext>
            </a:extLst>
          </p:cNvPr>
          <p:cNvSpPr txBox="1"/>
          <p:nvPr/>
        </p:nvSpPr>
        <p:spPr>
          <a:xfrm>
            <a:off x="119922" y="149903"/>
            <a:ext cx="25530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+mj-lt"/>
                <a:ea typeface="楷体" panose="02010609060101010101" pitchFamily="49" charset="-122"/>
              </a:rPr>
              <a:t>2.4</a:t>
            </a:r>
            <a:r>
              <a:rPr lang="en-US" altLang="zh-CN" sz="3200" b="1" dirty="0">
                <a:latin typeface="+mj-lt"/>
                <a:ea typeface="楷体" panose="02010609060101010101" pitchFamily="49" charset="-122"/>
              </a:rPr>
              <a:t>. </a:t>
            </a:r>
            <a:r>
              <a:rPr lang="zh-CN" altLang="en-US" sz="3200" b="1" dirty="0">
                <a:latin typeface="+mj-lt"/>
                <a:ea typeface="楷体" panose="02010609060101010101" pitchFamily="49" charset="-122"/>
              </a:rPr>
              <a:t>损失函数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253BCF8-DF95-40FF-8B17-C552EDFD1043}"/>
              </a:ext>
            </a:extLst>
          </p:cNvPr>
          <p:cNvSpPr txBox="1"/>
          <p:nvPr/>
        </p:nvSpPr>
        <p:spPr>
          <a:xfrm>
            <a:off x="292307" y="1169236"/>
            <a:ext cx="3762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加权交叉熵损失函数：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08C2A6B-CB0A-4EBE-AF94-1D86D747E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920" y="1190282"/>
            <a:ext cx="1381835" cy="523220"/>
          </a:xfrm>
          <a:prstGeom prst="rect">
            <a:avLst/>
          </a:prstGeom>
        </p:spPr>
      </p:pic>
      <p:grpSp>
        <p:nvGrpSpPr>
          <p:cNvPr id="36" name="组合 35">
            <a:extLst>
              <a:ext uri="{FF2B5EF4-FFF2-40B4-BE49-F238E27FC236}">
                <a16:creationId xmlns:a16="http://schemas.microsoft.com/office/drawing/2014/main" id="{9C821F27-8E00-4C31-A223-376E5DD5A1AF}"/>
              </a:ext>
            </a:extLst>
          </p:cNvPr>
          <p:cNvGrpSpPr/>
          <p:nvPr/>
        </p:nvGrpSpPr>
        <p:grpSpPr>
          <a:xfrm>
            <a:off x="292308" y="1888570"/>
            <a:ext cx="9173980" cy="1438552"/>
            <a:chOff x="292308" y="1805552"/>
            <a:chExt cx="9173980" cy="143855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C53798F-AF7A-4835-9A8B-F4F6A0459C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436" b="65540"/>
            <a:stretch/>
          </p:blipFill>
          <p:spPr>
            <a:xfrm>
              <a:off x="292308" y="1805552"/>
              <a:ext cx="9173980" cy="1033789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6EEDCCB-E49B-4AE8-B9CA-37E422616A2C}"/>
                </a:ext>
              </a:extLst>
            </p:cNvPr>
            <p:cNvSpPr/>
            <p:nvPr/>
          </p:nvSpPr>
          <p:spPr>
            <a:xfrm>
              <a:off x="1711373" y="1842924"/>
              <a:ext cx="1798820" cy="95777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801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2C4C95D-685A-46DC-8F4F-31B4F9646505}"/>
                </a:ext>
              </a:extLst>
            </p:cNvPr>
            <p:cNvSpPr/>
            <p:nvPr/>
          </p:nvSpPr>
          <p:spPr>
            <a:xfrm>
              <a:off x="5064176" y="1843557"/>
              <a:ext cx="1798820" cy="95777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801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F07D6DC7-FF4B-4179-87F7-00CA3296D046}"/>
                </a:ext>
              </a:extLst>
            </p:cNvPr>
            <p:cNvSpPr txBox="1"/>
            <p:nvPr/>
          </p:nvSpPr>
          <p:spPr>
            <a:xfrm>
              <a:off x="2328694" y="2700366"/>
              <a:ext cx="5641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大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C8676B3-D141-4F41-BD1D-7C5DB1189958}"/>
                </a:ext>
              </a:extLst>
            </p:cNvPr>
            <p:cNvSpPr txBox="1"/>
            <p:nvPr/>
          </p:nvSpPr>
          <p:spPr>
            <a:xfrm>
              <a:off x="5727714" y="2782439"/>
              <a:ext cx="6216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小</a:t>
              </a: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D49E464D-33FF-4338-92EC-5FB4C7F67DB4}"/>
              </a:ext>
            </a:extLst>
          </p:cNvPr>
          <p:cNvSpPr txBox="1"/>
          <p:nvPr/>
        </p:nvSpPr>
        <p:spPr>
          <a:xfrm>
            <a:off x="9446032" y="1899190"/>
            <a:ext cx="2439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有助于平衡阴影和非阴影的检测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;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7C7DB63-FB76-4ECA-AA07-1F4BE56E910E}"/>
              </a:ext>
            </a:extLst>
          </p:cNvPr>
          <p:cNvSpPr/>
          <p:nvPr/>
        </p:nvSpPr>
        <p:spPr>
          <a:xfrm>
            <a:off x="9446033" y="3369011"/>
            <a:ext cx="26438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帮助网络专注于学习难以分类的类（阴影或非阴影）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4AC6C829-BFEB-4F8B-92B6-88E74C020815}"/>
              </a:ext>
            </a:extLst>
          </p:cNvPr>
          <p:cNvGrpSpPr/>
          <p:nvPr/>
        </p:nvGrpSpPr>
        <p:grpSpPr>
          <a:xfrm>
            <a:off x="292308" y="3500576"/>
            <a:ext cx="9173980" cy="1050533"/>
            <a:chOff x="292308" y="3384949"/>
            <a:chExt cx="9173980" cy="1050533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BF371D2-D7BC-4205-9D4C-7B0B82DD8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436" t="36488" b="28494"/>
            <a:stretch/>
          </p:blipFill>
          <p:spPr>
            <a:xfrm>
              <a:off x="292308" y="3384949"/>
              <a:ext cx="9173980" cy="1050533"/>
            </a:xfrm>
            <a:prstGeom prst="rect">
              <a:avLst/>
            </a:prstGeom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E037315E-9C4A-4C4B-BE3A-E3BC1943C856}"/>
                </a:ext>
              </a:extLst>
            </p:cNvPr>
            <p:cNvSpPr/>
            <p:nvPr/>
          </p:nvSpPr>
          <p:spPr>
            <a:xfrm>
              <a:off x="1711373" y="3414449"/>
              <a:ext cx="1565227" cy="95777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801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06CFD7A-2ED5-4C54-8536-E73541F3FCB0}"/>
                </a:ext>
              </a:extLst>
            </p:cNvPr>
            <p:cNvSpPr/>
            <p:nvPr/>
          </p:nvSpPr>
          <p:spPr>
            <a:xfrm>
              <a:off x="4886000" y="3388616"/>
              <a:ext cx="1683427" cy="95777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801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0921CE6F-85AF-4C02-ABCE-4559C6A9B39B}"/>
              </a:ext>
            </a:extLst>
          </p:cNvPr>
          <p:cNvGrpSpPr/>
          <p:nvPr/>
        </p:nvGrpSpPr>
        <p:grpSpPr>
          <a:xfrm>
            <a:off x="2194281" y="4776435"/>
            <a:ext cx="7066866" cy="912328"/>
            <a:chOff x="1906276" y="4892074"/>
            <a:chExt cx="7066865" cy="912329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5FA33EC8-BE89-4119-A950-05A37E68E7E7}"/>
                </a:ext>
              </a:extLst>
            </p:cNvPr>
            <p:cNvSpPr/>
            <p:nvPr/>
          </p:nvSpPr>
          <p:spPr>
            <a:xfrm>
              <a:off x="2202607" y="4949932"/>
              <a:ext cx="1402364" cy="830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真值 </a:t>
              </a:r>
              <a:endPara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algn="just"/>
              <a:r>
                <a: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预测标签 </a:t>
              </a: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24BBBA4B-C0CC-430F-A545-0800FCE1BBF3}"/>
                </a:ext>
              </a:extLst>
            </p:cNvPr>
            <p:cNvGrpSpPr/>
            <p:nvPr/>
          </p:nvGrpSpPr>
          <p:grpSpPr>
            <a:xfrm>
              <a:off x="4598493" y="4898182"/>
              <a:ext cx="2470769" cy="906221"/>
              <a:chOff x="5987452" y="4459210"/>
              <a:chExt cx="2470769" cy="906221"/>
            </a:xfrm>
          </p:grpSpPr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04304C39-117B-4252-8E7E-BAC9FD19AF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87452" y="4542759"/>
                <a:ext cx="361905" cy="361905"/>
              </a:xfrm>
              <a:prstGeom prst="rect">
                <a:avLst/>
              </a:prstGeom>
            </p:spPr>
          </p:pic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95DD8FE4-A70E-4F22-A9D4-C13FF992E1D4}"/>
                  </a:ext>
                </a:extLst>
              </p:cNvPr>
              <p:cNvSpPr/>
              <p:nvPr/>
            </p:nvSpPr>
            <p:spPr>
              <a:xfrm>
                <a:off x="6301407" y="4459210"/>
                <a:ext cx="2156812" cy="4616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非阴影像素数</a:t>
                </a:r>
              </a:p>
            </p:txBody>
          </p:sp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6E93A40C-4AF5-45EF-968C-CE6BDB7710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87452" y="4988213"/>
                <a:ext cx="342857" cy="352381"/>
              </a:xfrm>
              <a:prstGeom prst="rect">
                <a:avLst/>
              </a:prstGeom>
            </p:spPr>
          </p:pic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22538118-95BC-4B28-ACB0-90C35D8E16A9}"/>
                  </a:ext>
                </a:extLst>
              </p:cNvPr>
              <p:cNvSpPr/>
              <p:nvPr/>
            </p:nvSpPr>
            <p:spPr>
              <a:xfrm>
                <a:off x="6286920" y="4903765"/>
                <a:ext cx="2171301" cy="4616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阴影像素数</a:t>
                </a: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BA9E2CF5-9B4D-42E1-9DD7-4F573F5EAC4F}"/>
                </a:ext>
              </a:extLst>
            </p:cNvPr>
            <p:cNvGrpSpPr/>
            <p:nvPr/>
          </p:nvGrpSpPr>
          <p:grpSpPr>
            <a:xfrm>
              <a:off x="7384543" y="4892074"/>
              <a:ext cx="1588598" cy="912328"/>
              <a:chOff x="7384543" y="4892074"/>
              <a:chExt cx="1588598" cy="912328"/>
            </a:xfrm>
          </p:grpSpPr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DCBC810B-6B30-45C7-BC17-EA32F673EB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40359" y="5015064"/>
                <a:ext cx="323810" cy="295238"/>
              </a:xfrm>
              <a:prstGeom prst="rect">
                <a:avLst/>
              </a:prstGeom>
            </p:spPr>
          </p:pic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B44B2F6B-9C6F-47C9-A3A2-DB57BF4684C3}"/>
                  </a:ext>
                </a:extLst>
              </p:cNvPr>
              <p:cNvSpPr/>
              <p:nvPr/>
            </p:nvSpPr>
            <p:spPr>
              <a:xfrm>
                <a:off x="7741485" y="4892074"/>
                <a:ext cx="1214985" cy="4616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真阳性</a:t>
                </a:r>
              </a:p>
            </p:txBody>
          </p:sp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C386FB32-2365-402C-8F62-9C27B3C6BF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84543" y="5450498"/>
                <a:ext cx="380952" cy="257143"/>
              </a:xfrm>
              <a:prstGeom prst="rect">
                <a:avLst/>
              </a:prstGeom>
            </p:spPr>
          </p:pic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166CB92B-F8E4-4658-9986-D53B1F657C77}"/>
                  </a:ext>
                </a:extLst>
              </p:cNvPr>
              <p:cNvSpPr/>
              <p:nvPr/>
            </p:nvSpPr>
            <p:spPr>
              <a:xfrm>
                <a:off x="7758156" y="5342736"/>
                <a:ext cx="1214985" cy="4616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真阴性</a:t>
                </a:r>
              </a:p>
            </p:txBody>
          </p:sp>
        </p:grp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9F148F10-96FA-4AEB-9C05-21E3C7369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47523" y="5015064"/>
              <a:ext cx="219048" cy="333333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E8493693-4A66-4084-9F2F-ACE48BD8C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06276" y="5427185"/>
              <a:ext cx="219048" cy="314286"/>
            </a:xfrm>
            <a:prstGeom prst="rect">
              <a:avLst/>
            </a:prstGeom>
          </p:spPr>
        </p:pic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E1A9CCE5-B54C-44B5-B14E-43A03FE70CD3}"/>
              </a:ext>
            </a:extLst>
          </p:cNvPr>
          <p:cNvSpPr txBox="1"/>
          <p:nvPr/>
        </p:nvSpPr>
        <p:spPr>
          <a:xfrm>
            <a:off x="11790948" y="6384758"/>
            <a:ext cx="486950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1" b="1" i="1" dirty="0" smtClean="0">
                <a:solidFill>
                  <a:srgbClr val="FFFF00"/>
                </a:solidFill>
                <a:latin typeface="+mj-lt"/>
              </a:rPr>
              <a:t>10</a:t>
            </a:r>
            <a:endParaRPr lang="zh-CN" altLang="en-US" sz="1801" b="1" i="1" dirty="0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472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DFC200D-DE4D-49BC-B0DE-27A171808FAD}"/>
              </a:ext>
            </a:extLst>
          </p:cNvPr>
          <p:cNvSpPr txBox="1"/>
          <p:nvPr/>
        </p:nvSpPr>
        <p:spPr>
          <a:xfrm>
            <a:off x="119922" y="149903"/>
            <a:ext cx="2947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+mj-lt"/>
                <a:ea typeface="楷体" panose="02010609060101010101" pitchFamily="49" charset="-122"/>
              </a:rPr>
              <a:t>2.5</a:t>
            </a:r>
            <a:r>
              <a:rPr lang="en-US" altLang="zh-CN" sz="3200" b="1" dirty="0">
                <a:latin typeface="+mj-lt"/>
                <a:ea typeface="楷体" panose="02010609060101010101" pitchFamily="49" charset="-122"/>
              </a:rPr>
              <a:t>. </a:t>
            </a:r>
            <a:r>
              <a:rPr lang="zh-CN" altLang="en-US" sz="3200" b="1" dirty="0">
                <a:latin typeface="+mj-lt"/>
                <a:ea typeface="楷体" panose="02010609060101010101" pitchFamily="49" charset="-122"/>
              </a:rPr>
              <a:t>实验结果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EE0951-61A5-4267-BEFE-EEE0D63BB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24" y="1050199"/>
            <a:ext cx="8404252" cy="487724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81045D5-464F-4580-B2EF-88FA0A24A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772" y="1050198"/>
            <a:ext cx="3256089" cy="230961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AAF425D-26CB-4466-853F-70AD5F7CA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5773" y="3498193"/>
            <a:ext cx="3207234" cy="230961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0A15E13-1088-4FAE-8D86-52E7411663EC}"/>
              </a:ext>
            </a:extLst>
          </p:cNvPr>
          <p:cNvSpPr txBox="1"/>
          <p:nvPr/>
        </p:nvSpPr>
        <p:spPr>
          <a:xfrm>
            <a:off x="11790948" y="6384758"/>
            <a:ext cx="40105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1" b="1" i="1" dirty="0" smtClean="0">
                <a:solidFill>
                  <a:srgbClr val="FFFF00"/>
                </a:solidFill>
                <a:latin typeface="+mj-lt"/>
              </a:rPr>
              <a:t>11</a:t>
            </a:r>
            <a:endParaRPr lang="zh-CN" altLang="en-US" sz="1801" b="1" i="1" dirty="0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785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17A4AA0-A47D-46C3-9B97-4784957012DC}"/>
              </a:ext>
            </a:extLst>
          </p:cNvPr>
          <p:cNvSpPr txBox="1"/>
          <p:nvPr/>
        </p:nvSpPr>
        <p:spPr>
          <a:xfrm>
            <a:off x="119922" y="149904"/>
            <a:ext cx="2074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+mj-lt"/>
                <a:ea typeface="楷体" panose="02010609060101010101" pitchFamily="49" charset="-122"/>
              </a:rPr>
              <a:t>2.6</a:t>
            </a:r>
            <a:r>
              <a:rPr lang="en-US" altLang="zh-CN" sz="3200" b="1" dirty="0">
                <a:latin typeface="+mj-lt"/>
                <a:ea typeface="楷体" panose="02010609060101010101" pitchFamily="49" charset="-122"/>
              </a:rPr>
              <a:t>. </a:t>
            </a:r>
            <a:r>
              <a:rPr lang="zh-CN" altLang="en-US" sz="3200" b="1" dirty="0">
                <a:latin typeface="+mj-lt"/>
                <a:ea typeface="楷体" panose="02010609060101010101" pitchFamily="49" charset="-122"/>
              </a:rPr>
              <a:t>总结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A7A8AE1A-98DC-4418-B20B-83761549332A}"/>
              </a:ext>
            </a:extLst>
          </p:cNvPr>
          <p:cNvSpPr/>
          <p:nvPr/>
        </p:nvSpPr>
        <p:spPr>
          <a:xfrm>
            <a:off x="1711776" y="1054932"/>
            <a:ext cx="1440000" cy="144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+mj-lt"/>
                <a:ea typeface="楷体" panose="02010609060101010101" pitchFamily="49" charset="-122"/>
              </a:rPr>
              <a:t>方向感知</a:t>
            </a:r>
            <a:r>
              <a:rPr lang="en-US" altLang="zh-CN" sz="2000" dirty="0">
                <a:solidFill>
                  <a:schemeClr val="tx1"/>
                </a:solidFill>
                <a:latin typeface="+mj-lt"/>
                <a:ea typeface="楷体" panose="02010609060101010101" pitchFamily="49" charset="-122"/>
              </a:rPr>
              <a:t>RNN </a:t>
            </a:r>
            <a:endParaRPr lang="zh-CN" altLang="en-US" sz="2000" dirty="0">
              <a:solidFill>
                <a:schemeClr val="tx1"/>
              </a:solidFill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87BA66E7-6603-42BE-8942-CD6136C2CE42}"/>
              </a:ext>
            </a:extLst>
          </p:cNvPr>
          <p:cNvSpPr/>
          <p:nvPr/>
        </p:nvSpPr>
        <p:spPr>
          <a:xfrm>
            <a:off x="4058293" y="1054932"/>
            <a:ext cx="1440000" cy="144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+mj-lt"/>
                <a:ea typeface="楷体" panose="02010609060101010101" pitchFamily="49" charset="-122"/>
              </a:rPr>
              <a:t>注意力</a:t>
            </a:r>
            <a:endParaRPr lang="en-US" altLang="zh-CN" sz="2000" dirty="0">
              <a:solidFill>
                <a:schemeClr val="tx1"/>
              </a:solidFill>
              <a:latin typeface="+mj-lt"/>
              <a:ea typeface="楷体" panose="02010609060101010101" pitchFamily="49" charset="-122"/>
            </a:endParaRPr>
          </a:p>
          <a:p>
            <a:pPr algn="ctr"/>
            <a:r>
              <a:rPr lang="zh-CN" altLang="en-US" sz="2000" dirty="0">
                <a:solidFill>
                  <a:schemeClr val="tx1"/>
                </a:solidFill>
                <a:latin typeface="+mj-lt"/>
                <a:ea typeface="楷体" panose="02010609060101010101" pitchFamily="49" charset="-122"/>
              </a:rPr>
              <a:t>机制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FEDE276-0A6F-4AD9-80CF-8AE38AB53A25}"/>
              </a:ext>
            </a:extLst>
          </p:cNvPr>
          <p:cNvSpPr/>
          <p:nvPr/>
        </p:nvSpPr>
        <p:spPr>
          <a:xfrm>
            <a:off x="2895998" y="3191030"/>
            <a:ext cx="1440000" cy="144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+mj-lt"/>
                <a:ea typeface="楷体" panose="02010609060101010101" pitchFamily="49" charset="-122"/>
              </a:rPr>
              <a:t>DSC</a:t>
            </a:r>
            <a:r>
              <a:rPr lang="zh-CN" altLang="en-US" sz="2000" dirty="0">
                <a:solidFill>
                  <a:schemeClr val="tx1"/>
                </a:solidFill>
                <a:latin typeface="+mj-lt"/>
                <a:ea typeface="楷体" panose="02010609060101010101" pitchFamily="49" charset="-122"/>
              </a:rPr>
              <a:t>模块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50CC4F94-467A-4834-9DA2-C0BAB9564FF4}"/>
              </a:ext>
            </a:extLst>
          </p:cNvPr>
          <p:cNvSpPr/>
          <p:nvPr/>
        </p:nvSpPr>
        <p:spPr>
          <a:xfrm>
            <a:off x="481872" y="3191030"/>
            <a:ext cx="1440000" cy="144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+mj-lt"/>
                <a:ea typeface="楷体" panose="02010609060101010101" pitchFamily="49" charset="-122"/>
              </a:rPr>
              <a:t>下采样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F0B78A5F-3E46-4F70-9499-C7E295E7082E}"/>
              </a:ext>
            </a:extLst>
          </p:cNvPr>
          <p:cNvSpPr/>
          <p:nvPr/>
        </p:nvSpPr>
        <p:spPr>
          <a:xfrm>
            <a:off x="5310126" y="3192268"/>
            <a:ext cx="1440000" cy="144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+mj-lt"/>
                <a:ea typeface="楷体" panose="02010609060101010101" pitchFamily="49" charset="-122"/>
              </a:rPr>
              <a:t>上采样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1010EEE0-1916-46F2-B7AB-9AA9E3479576}"/>
              </a:ext>
            </a:extLst>
          </p:cNvPr>
          <p:cNvSpPr/>
          <p:nvPr/>
        </p:nvSpPr>
        <p:spPr>
          <a:xfrm>
            <a:off x="7724252" y="3191030"/>
            <a:ext cx="1440000" cy="144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+mj-lt"/>
                <a:ea typeface="楷体" panose="02010609060101010101" pitchFamily="49" charset="-122"/>
              </a:rPr>
              <a:t>多尺度融合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E639A4E-3947-4913-8FBB-4AE9142CD76E}"/>
              </a:ext>
            </a:extLst>
          </p:cNvPr>
          <p:cNvSpPr/>
          <p:nvPr/>
        </p:nvSpPr>
        <p:spPr>
          <a:xfrm>
            <a:off x="10138382" y="3191030"/>
            <a:ext cx="1556133" cy="144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 err="1">
                <a:solidFill>
                  <a:schemeClr val="tx1"/>
                </a:solidFill>
                <a:latin typeface="+mj-lt"/>
                <a:ea typeface="楷体" panose="02010609060101010101" pitchFamily="49" charset="-122"/>
              </a:rPr>
              <a:t>Softmax</a:t>
            </a:r>
            <a:endParaRPr lang="zh-CN" altLang="en-US" sz="2000" dirty="0">
              <a:solidFill>
                <a:schemeClr val="tx1"/>
              </a:solidFill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AF01DC34-35CD-4552-AD8F-C1B32AA8944B}"/>
              </a:ext>
            </a:extLst>
          </p:cNvPr>
          <p:cNvSpPr/>
          <p:nvPr/>
        </p:nvSpPr>
        <p:spPr>
          <a:xfrm>
            <a:off x="4363826" y="3803841"/>
            <a:ext cx="974126" cy="271513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801">
              <a:solidFill>
                <a:schemeClr val="tx1"/>
              </a:solidFill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8CCB3C3D-631C-4341-AFC5-D89DE9C19264}"/>
              </a:ext>
            </a:extLst>
          </p:cNvPr>
          <p:cNvSpPr/>
          <p:nvPr/>
        </p:nvSpPr>
        <p:spPr>
          <a:xfrm>
            <a:off x="6747397" y="3803839"/>
            <a:ext cx="974126" cy="271513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801">
              <a:solidFill>
                <a:schemeClr val="tx1"/>
              </a:solidFill>
            </a:endParaRP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14E17B98-74C0-44C9-A61C-0F8E772BE3B6}"/>
              </a:ext>
            </a:extLst>
          </p:cNvPr>
          <p:cNvSpPr/>
          <p:nvPr/>
        </p:nvSpPr>
        <p:spPr>
          <a:xfrm>
            <a:off x="1921872" y="3828113"/>
            <a:ext cx="974126" cy="271513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801">
              <a:solidFill>
                <a:schemeClr val="tx1"/>
              </a:solidFill>
            </a:endParaRP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2822CC08-EC20-4DF2-901E-23D77C860258}"/>
              </a:ext>
            </a:extLst>
          </p:cNvPr>
          <p:cNvSpPr/>
          <p:nvPr/>
        </p:nvSpPr>
        <p:spPr>
          <a:xfrm>
            <a:off x="9158795" y="3803839"/>
            <a:ext cx="974126" cy="271513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801">
              <a:solidFill>
                <a:schemeClr val="tx1"/>
              </a:solidFill>
            </a:endParaRPr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CB163A4F-BBE9-48D6-B785-ED7B34C5A6B9}"/>
              </a:ext>
            </a:extLst>
          </p:cNvPr>
          <p:cNvSpPr/>
          <p:nvPr/>
        </p:nvSpPr>
        <p:spPr>
          <a:xfrm rot="3180000">
            <a:off x="2642658" y="2684210"/>
            <a:ext cx="1046066" cy="234156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801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C2E9E910-2E4C-4252-8119-9E311F92E105}"/>
              </a:ext>
            </a:extLst>
          </p:cNvPr>
          <p:cNvSpPr/>
          <p:nvPr/>
        </p:nvSpPr>
        <p:spPr>
          <a:xfrm rot="7620000">
            <a:off x="3535262" y="2684208"/>
            <a:ext cx="1046066" cy="234156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801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49FF094-9726-475D-AD83-7AD867DD5BAF}"/>
              </a:ext>
            </a:extLst>
          </p:cNvPr>
          <p:cNvSpPr/>
          <p:nvPr/>
        </p:nvSpPr>
        <p:spPr>
          <a:xfrm>
            <a:off x="6514459" y="4631030"/>
            <a:ext cx="1440000" cy="144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+mj-lt"/>
                <a:ea typeface="楷体" panose="02010609060101010101" pitchFamily="49" charset="-122"/>
              </a:rPr>
              <a:t>语义</a:t>
            </a:r>
            <a:endParaRPr lang="en-US" altLang="zh-CN" sz="2000" dirty="0">
              <a:solidFill>
                <a:schemeClr val="tx1"/>
              </a:solidFill>
              <a:latin typeface="+mj-lt"/>
              <a:ea typeface="楷体" panose="02010609060101010101" pitchFamily="49" charset="-122"/>
            </a:endParaRPr>
          </a:p>
          <a:p>
            <a:pPr algn="ctr"/>
            <a:r>
              <a:rPr lang="zh-CN" altLang="en-US" sz="2000" dirty="0">
                <a:solidFill>
                  <a:schemeClr val="tx1"/>
                </a:solidFill>
                <a:latin typeface="+mj-lt"/>
                <a:ea typeface="楷体" panose="02010609060101010101" pitchFamily="49" charset="-122"/>
              </a:rPr>
              <a:t>分割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9CE6DB3-D89A-49DE-BD86-AD0F170C29EA}"/>
              </a:ext>
            </a:extLst>
          </p:cNvPr>
          <p:cNvSpPr/>
          <p:nvPr/>
        </p:nvSpPr>
        <p:spPr>
          <a:xfrm>
            <a:off x="1711776" y="4638280"/>
            <a:ext cx="1440000" cy="144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+mj-lt"/>
                <a:ea typeface="楷体" panose="02010609060101010101" pitchFamily="49" charset="-122"/>
              </a:rPr>
              <a:t>加权</a:t>
            </a:r>
            <a:r>
              <a:rPr lang="en-US" altLang="zh-CN" sz="2000" dirty="0">
                <a:solidFill>
                  <a:schemeClr val="tx1"/>
                </a:solidFill>
                <a:latin typeface="+mj-lt"/>
                <a:ea typeface="楷体" panose="02010609060101010101" pitchFamily="49" charset="-122"/>
              </a:rPr>
              <a:t>Loss</a:t>
            </a:r>
            <a:endParaRPr lang="zh-CN" altLang="en-US" sz="2000" dirty="0">
              <a:solidFill>
                <a:schemeClr val="tx1"/>
              </a:solidFill>
              <a:latin typeface="+mj-lt"/>
              <a:ea typeface="楷体" panose="02010609060101010101" pitchFamily="49" charset="-122"/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AB60FBE4-EA39-472F-B1D2-45FC60DEAB2E}"/>
              </a:ext>
            </a:extLst>
          </p:cNvPr>
          <p:cNvCxnSpPr/>
          <p:nvPr/>
        </p:nvCxnSpPr>
        <p:spPr>
          <a:xfrm flipV="1">
            <a:off x="119922" y="971552"/>
            <a:ext cx="1708878" cy="299231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4A975A7-46BE-4643-8451-AA8196E0C524}"/>
              </a:ext>
            </a:extLst>
          </p:cNvPr>
          <p:cNvCxnSpPr/>
          <p:nvPr/>
        </p:nvCxnSpPr>
        <p:spPr>
          <a:xfrm>
            <a:off x="1833691" y="972836"/>
            <a:ext cx="366460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F34CF158-BEF8-4724-A95F-7B00D790522B}"/>
              </a:ext>
            </a:extLst>
          </p:cNvPr>
          <p:cNvCxnSpPr/>
          <p:nvPr/>
        </p:nvCxnSpPr>
        <p:spPr>
          <a:xfrm>
            <a:off x="119922" y="3963870"/>
            <a:ext cx="0" cy="7605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9E81383E-540B-46DF-A126-90DF88472ECB}"/>
              </a:ext>
            </a:extLst>
          </p:cNvPr>
          <p:cNvCxnSpPr/>
          <p:nvPr/>
        </p:nvCxnSpPr>
        <p:spPr>
          <a:xfrm>
            <a:off x="119924" y="4724401"/>
            <a:ext cx="1173870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F3732B27-332D-4249-9963-A9044C8346C0}"/>
              </a:ext>
            </a:extLst>
          </p:cNvPr>
          <p:cNvCxnSpPr/>
          <p:nvPr/>
        </p:nvCxnSpPr>
        <p:spPr>
          <a:xfrm>
            <a:off x="5498293" y="971550"/>
            <a:ext cx="597707" cy="134156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5731B4BC-DB15-445C-8B67-E57EC7F98554}"/>
              </a:ext>
            </a:extLst>
          </p:cNvPr>
          <p:cNvCxnSpPr>
            <a:cxnSpLocks/>
          </p:cNvCxnSpPr>
          <p:nvPr/>
        </p:nvCxnSpPr>
        <p:spPr>
          <a:xfrm>
            <a:off x="6096001" y="2313114"/>
            <a:ext cx="5762626" cy="80735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CDD095C9-7A4A-48FE-B9F2-0D138ACE8317}"/>
              </a:ext>
            </a:extLst>
          </p:cNvPr>
          <p:cNvCxnSpPr/>
          <p:nvPr/>
        </p:nvCxnSpPr>
        <p:spPr>
          <a:xfrm flipV="1">
            <a:off x="11858626" y="3120468"/>
            <a:ext cx="0" cy="159668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>
            <a:extLst>
              <a:ext uri="{FF2B5EF4-FFF2-40B4-BE49-F238E27FC236}">
                <a16:creationId xmlns:a16="http://schemas.microsoft.com/office/drawing/2014/main" id="{68CCB4FC-7136-40BA-86E4-23CF6DD2382F}"/>
              </a:ext>
            </a:extLst>
          </p:cNvPr>
          <p:cNvSpPr/>
          <p:nvPr/>
        </p:nvSpPr>
        <p:spPr>
          <a:xfrm>
            <a:off x="1558850" y="4463130"/>
            <a:ext cx="1728000" cy="1728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801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D1C6BA13-0B5E-4BA1-B3B3-885FE5CC72F3}"/>
              </a:ext>
            </a:extLst>
          </p:cNvPr>
          <p:cNvSpPr/>
          <p:nvPr/>
        </p:nvSpPr>
        <p:spPr>
          <a:xfrm>
            <a:off x="6370459" y="4494280"/>
            <a:ext cx="1728000" cy="1728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801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B839FB9B-EF09-482C-96FA-CDA6D85D8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188" y="4402464"/>
            <a:ext cx="1239323" cy="419049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03EBC8C1-5CB4-45BA-9F07-E24BDEE48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100" y="4406559"/>
            <a:ext cx="1178718" cy="419049"/>
          </a:xfrm>
          <a:prstGeom prst="rect">
            <a:avLst/>
          </a:prstGeom>
        </p:spPr>
      </p:pic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77C2A2F7-19C3-45C4-A3BE-253D12FC9EBB}"/>
              </a:ext>
            </a:extLst>
          </p:cNvPr>
          <p:cNvCxnSpPr>
            <a:cxnSpLocks/>
          </p:cNvCxnSpPr>
          <p:nvPr/>
        </p:nvCxnSpPr>
        <p:spPr>
          <a:xfrm>
            <a:off x="11694514" y="2962276"/>
            <a:ext cx="0" cy="13914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42">
            <a:extLst>
              <a:ext uri="{FF2B5EF4-FFF2-40B4-BE49-F238E27FC236}">
                <a16:creationId xmlns:a16="http://schemas.microsoft.com/office/drawing/2014/main" id="{61BF3A7E-7D5C-46C6-8987-571760A4DEBC}"/>
              </a:ext>
            </a:extLst>
          </p:cNvPr>
          <p:cNvSpPr/>
          <p:nvPr/>
        </p:nvSpPr>
        <p:spPr>
          <a:xfrm>
            <a:off x="11658601" y="2838451"/>
            <a:ext cx="72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801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E5C4A235-C841-425B-8BB2-07FC94053229}"/>
              </a:ext>
            </a:extLst>
          </p:cNvPr>
          <p:cNvSpPr txBox="1"/>
          <p:nvPr/>
        </p:nvSpPr>
        <p:spPr>
          <a:xfrm>
            <a:off x="11749653" y="6393419"/>
            <a:ext cx="467724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1" b="1" i="1" dirty="0" smtClean="0">
                <a:solidFill>
                  <a:srgbClr val="FFFF00"/>
                </a:solidFill>
                <a:latin typeface="+mj-lt"/>
              </a:rPr>
              <a:t>12</a:t>
            </a:r>
            <a:endParaRPr lang="zh-CN" altLang="en-US" sz="1801" b="1" i="1" dirty="0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7983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33CA44E-1960-432A-906A-E9BC5157588B}"/>
              </a:ext>
            </a:extLst>
          </p:cNvPr>
          <p:cNvSpPr txBox="1"/>
          <p:nvPr/>
        </p:nvSpPr>
        <p:spPr>
          <a:xfrm>
            <a:off x="1692443" y="6415538"/>
            <a:ext cx="10780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+mj-lt"/>
              </a:rPr>
              <a:t>Hu X , Zhu L , Fu C W , et al. Direction-aware Spatial Context Features for Shadow Detection[J]. 2017.</a:t>
            </a:r>
            <a:endParaRPr lang="zh-CN" alt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A262F6-BB43-4436-99CD-2E330CE1966A}"/>
              </a:ext>
            </a:extLst>
          </p:cNvPr>
          <p:cNvSpPr txBox="1"/>
          <p:nvPr/>
        </p:nvSpPr>
        <p:spPr>
          <a:xfrm>
            <a:off x="11790948" y="6384758"/>
            <a:ext cx="503576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1" b="1" i="1" dirty="0" smtClean="0">
                <a:solidFill>
                  <a:srgbClr val="FFFF00"/>
                </a:solidFill>
                <a:latin typeface="+mj-lt"/>
              </a:rPr>
              <a:t>13</a:t>
            </a:r>
            <a:endParaRPr lang="zh-CN" altLang="en-US" sz="1801" b="1" i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8397321-AC61-4B1C-8C13-6A2DF95EE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52" y="6365248"/>
            <a:ext cx="697991" cy="43913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D19ECDF-48A5-47AB-86EF-C3B84529995B}"/>
              </a:ext>
            </a:extLst>
          </p:cNvPr>
          <p:cNvSpPr txBox="1"/>
          <p:nvPr/>
        </p:nvSpPr>
        <p:spPr>
          <a:xfrm>
            <a:off x="136547" y="0"/>
            <a:ext cx="10063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3200" b="1" dirty="0" smtClean="0">
                <a:latin typeface="+mj-lt"/>
                <a:ea typeface="楷体" panose="02010609060101010101" pitchFamily="49" charset="-122"/>
              </a:rPr>
              <a:t>3. </a:t>
            </a:r>
            <a:r>
              <a:rPr lang="zh-CN" altLang="en-US" sz="3200" b="1" dirty="0" smtClean="0">
                <a:latin typeface="+mj-lt"/>
                <a:ea typeface="楷体" panose="02010609060101010101" pitchFamily="49" charset="-122"/>
              </a:rPr>
              <a:t>论文</a:t>
            </a:r>
            <a:r>
              <a:rPr lang="en-US" altLang="zh-CN" sz="3200" b="1" dirty="0" smtClean="0">
                <a:latin typeface="+mj-lt"/>
                <a:ea typeface="楷体" panose="02010609060101010101" pitchFamily="49" charset="-122"/>
              </a:rPr>
              <a:t>2</a:t>
            </a:r>
            <a:endParaRPr lang="zh-CN" altLang="en-US" sz="3200" b="1" dirty="0"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3E36D63-5C87-4419-BF4C-09394B22FC17}"/>
              </a:ext>
            </a:extLst>
          </p:cNvPr>
          <p:cNvSpPr txBox="1"/>
          <p:nvPr/>
        </p:nvSpPr>
        <p:spPr>
          <a:xfrm>
            <a:off x="1386992" y="988687"/>
            <a:ext cx="93130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+mj-lt"/>
                <a:ea typeface="楷体" panose="02010609060101010101" pitchFamily="49" charset="-122"/>
              </a:rPr>
              <a:t>Context Contrasted Feature and Gated Multi-scale Aggregation for Scene Segmentation</a:t>
            </a:r>
            <a:br>
              <a:rPr lang="en-US" altLang="zh-CN" sz="2800" dirty="0">
                <a:latin typeface="+mj-lt"/>
                <a:ea typeface="楷体" panose="02010609060101010101" pitchFamily="49" charset="-122"/>
              </a:rPr>
            </a:br>
            <a:r>
              <a:rPr lang="zh-CN" altLang="en-US" sz="2800" dirty="0">
                <a:latin typeface="+mj-lt"/>
                <a:ea typeface="楷体" panose="02010609060101010101" pitchFamily="49" charset="-122"/>
              </a:rPr>
              <a:t>基于上下文对比特征和门控多尺度</a:t>
            </a:r>
            <a:endParaRPr lang="en-US" altLang="zh-CN" sz="2800" dirty="0">
              <a:latin typeface="+mj-lt"/>
              <a:ea typeface="楷体" panose="02010609060101010101" pitchFamily="49" charset="-122"/>
            </a:endParaRPr>
          </a:p>
          <a:p>
            <a:pPr algn="ctr"/>
            <a:r>
              <a:rPr lang="zh-CN" altLang="en-US" sz="2800" dirty="0">
                <a:latin typeface="+mj-lt"/>
                <a:ea typeface="楷体" panose="02010609060101010101" pitchFamily="49" charset="-122"/>
              </a:rPr>
              <a:t>特征融合的场景分割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1D113AA-FEE4-4DE3-A130-7604D6ED9B6D}"/>
              </a:ext>
            </a:extLst>
          </p:cNvPr>
          <p:cNvSpPr txBox="1"/>
          <p:nvPr/>
        </p:nvSpPr>
        <p:spPr>
          <a:xfrm>
            <a:off x="3491779" y="3287804"/>
            <a:ext cx="63976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+mj-lt"/>
                <a:ea typeface="楷体" panose="02010609060101010101" pitchFamily="49" charset="-122"/>
              </a:rPr>
              <a:t>3.1  </a:t>
            </a:r>
            <a:r>
              <a:rPr lang="zh-CN" altLang="en-US" sz="2400" dirty="0">
                <a:latin typeface="+mj-lt"/>
                <a:ea typeface="楷体" panose="02010609060101010101" pitchFamily="49" charset="-122"/>
              </a:rPr>
              <a:t>现有问题</a:t>
            </a:r>
            <a:endParaRPr lang="en-US" altLang="zh-CN" sz="2400" dirty="0">
              <a:latin typeface="+mj-lt"/>
              <a:ea typeface="楷体" panose="02010609060101010101" pitchFamily="49" charset="-122"/>
            </a:endParaRPr>
          </a:p>
          <a:p>
            <a:r>
              <a:rPr lang="en-US" altLang="zh-CN" sz="2400" dirty="0" smtClean="0">
                <a:latin typeface="+mj-lt"/>
                <a:ea typeface="楷体" panose="02010609060101010101" pitchFamily="49" charset="-122"/>
              </a:rPr>
              <a:t>3.2  </a:t>
            </a:r>
            <a:r>
              <a:rPr lang="zh-CN" altLang="en-US" sz="2400" dirty="0">
                <a:ea typeface="楷体" panose="02010609060101010101" pitchFamily="49" charset="-122"/>
              </a:rPr>
              <a:t>网络结构</a:t>
            </a:r>
            <a:endParaRPr lang="en-US" altLang="zh-CN" sz="2400" dirty="0">
              <a:ea typeface="楷体" panose="02010609060101010101" pitchFamily="49" charset="-122"/>
            </a:endParaRPr>
          </a:p>
          <a:p>
            <a:r>
              <a:rPr lang="en-US" altLang="zh-CN" sz="2400" dirty="0">
                <a:latin typeface="+mj-lt"/>
                <a:ea typeface="楷体" panose="02010609060101010101" pitchFamily="49" charset="-122"/>
              </a:rPr>
              <a:t>    </a:t>
            </a:r>
            <a:r>
              <a:rPr lang="en-US" altLang="zh-CN" sz="2400" dirty="0" smtClean="0">
                <a:latin typeface="+mj-lt"/>
                <a:ea typeface="楷体" panose="02010609060101010101" pitchFamily="49" charset="-122"/>
              </a:rPr>
              <a:t>    3.2.1 </a:t>
            </a:r>
            <a:r>
              <a:rPr lang="zh-CN" altLang="en-US" sz="2400" dirty="0">
                <a:latin typeface="+mj-lt"/>
                <a:ea typeface="楷体" panose="02010609060101010101" pitchFamily="49" charset="-122"/>
              </a:rPr>
              <a:t>上下文对比局部特征模块</a:t>
            </a:r>
            <a:endParaRPr lang="en-US" altLang="zh-CN" sz="2400" dirty="0">
              <a:latin typeface="+mj-lt"/>
              <a:ea typeface="楷体" panose="02010609060101010101" pitchFamily="49" charset="-122"/>
            </a:endParaRPr>
          </a:p>
          <a:p>
            <a:r>
              <a:rPr lang="en-US" altLang="zh-CN" sz="2400" dirty="0">
                <a:latin typeface="+mj-lt"/>
                <a:ea typeface="楷体" panose="02010609060101010101" pitchFamily="49" charset="-122"/>
              </a:rPr>
              <a:t>    </a:t>
            </a:r>
            <a:r>
              <a:rPr lang="en-US" altLang="zh-CN" sz="2400" dirty="0" smtClean="0">
                <a:latin typeface="+mj-lt"/>
                <a:ea typeface="楷体" panose="02010609060101010101" pitchFamily="49" charset="-122"/>
              </a:rPr>
              <a:t>    3.2.2 </a:t>
            </a:r>
            <a:r>
              <a:rPr lang="zh-CN" altLang="en-US" sz="2400" dirty="0">
                <a:latin typeface="+mj-lt"/>
                <a:ea typeface="楷体" panose="02010609060101010101" pitchFamily="49" charset="-122"/>
              </a:rPr>
              <a:t>门控多尺度融合模块</a:t>
            </a:r>
            <a:endParaRPr lang="en-US" altLang="zh-CN" sz="2400" dirty="0">
              <a:latin typeface="+mj-lt"/>
              <a:ea typeface="楷体" panose="02010609060101010101" pitchFamily="49" charset="-122"/>
            </a:endParaRPr>
          </a:p>
          <a:p>
            <a:r>
              <a:rPr lang="en-US" altLang="zh-CN" sz="2400" dirty="0" smtClean="0">
                <a:latin typeface="+mj-lt"/>
                <a:ea typeface="楷体" panose="02010609060101010101" pitchFamily="49" charset="-122"/>
              </a:rPr>
              <a:t>3.3  </a:t>
            </a:r>
            <a:r>
              <a:rPr lang="zh-CN" altLang="en-US" sz="2400" dirty="0">
                <a:ea typeface="楷体" panose="02010609060101010101" pitchFamily="49" charset="-122"/>
              </a:rPr>
              <a:t>实验结果</a:t>
            </a:r>
            <a:endParaRPr lang="en-US" altLang="zh-CN" sz="2400" dirty="0">
              <a:latin typeface="+mj-lt"/>
              <a:ea typeface="楷体" panose="02010609060101010101" pitchFamily="49" charset="-122"/>
            </a:endParaRPr>
          </a:p>
          <a:p>
            <a:r>
              <a:rPr lang="en-US" altLang="zh-CN" sz="2400" dirty="0" smtClean="0">
                <a:latin typeface="+mj-lt"/>
                <a:ea typeface="楷体" panose="02010609060101010101" pitchFamily="49" charset="-122"/>
              </a:rPr>
              <a:t>3.4  </a:t>
            </a:r>
            <a:r>
              <a:rPr lang="zh-CN" altLang="en-US" sz="2400" dirty="0">
                <a:latin typeface="+mj-lt"/>
                <a:ea typeface="楷体" panose="02010609060101010101" pitchFamily="49" charset="-122"/>
              </a:rPr>
              <a:t>总        结</a:t>
            </a:r>
          </a:p>
        </p:txBody>
      </p:sp>
    </p:spTree>
    <p:extLst>
      <p:ext uri="{BB962C8B-B14F-4D97-AF65-F5344CB8AC3E}">
        <p14:creationId xmlns:p14="http://schemas.microsoft.com/office/powerpoint/2010/main" val="9720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75EBA73-FFB2-4198-9366-ABC467FE5AEA}"/>
              </a:ext>
            </a:extLst>
          </p:cNvPr>
          <p:cNvSpPr txBox="1"/>
          <p:nvPr/>
        </p:nvSpPr>
        <p:spPr>
          <a:xfrm>
            <a:off x="11795074" y="6392411"/>
            <a:ext cx="466198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1" b="1" i="1" dirty="0" smtClean="0">
                <a:solidFill>
                  <a:srgbClr val="FFFF00"/>
                </a:solidFill>
                <a:latin typeface="+mj-lt"/>
              </a:rPr>
              <a:t>14</a:t>
            </a:r>
            <a:endParaRPr lang="zh-CN" altLang="en-US" sz="1801" b="1" i="1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D19ECDF-48A5-47AB-86EF-C3B84529995B}"/>
              </a:ext>
            </a:extLst>
          </p:cNvPr>
          <p:cNvSpPr txBox="1"/>
          <p:nvPr/>
        </p:nvSpPr>
        <p:spPr>
          <a:xfrm>
            <a:off x="119924" y="149904"/>
            <a:ext cx="2503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+mj-lt"/>
                <a:ea typeface="楷体" panose="02010609060101010101" pitchFamily="49" charset="-122"/>
              </a:rPr>
              <a:t>3.1 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问题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FE9E507-DBAE-464E-BB4D-5E0317524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845" y="1002448"/>
            <a:ext cx="7645453" cy="359346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A8085F-01CB-4D5C-84F3-954E6D822CD9}"/>
              </a:ext>
            </a:extLst>
          </p:cNvPr>
          <p:cNvSpPr txBox="1"/>
          <p:nvPr/>
        </p:nvSpPr>
        <p:spPr>
          <a:xfrm>
            <a:off x="6539593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2748D2C-C6DD-43AA-8F16-7583C8780271}"/>
              </a:ext>
            </a:extLst>
          </p:cNvPr>
          <p:cNvSpPr txBox="1"/>
          <p:nvPr/>
        </p:nvSpPr>
        <p:spPr>
          <a:xfrm>
            <a:off x="5251896" y="4853758"/>
            <a:ext cx="691596" cy="96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+mj-lt"/>
                <a:ea typeface="楷体" panose="02010609060101010101" pitchFamily="49" charset="-122"/>
              </a:rPr>
              <a:t>Low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+mj-lt"/>
                <a:ea typeface="楷体" panose="02010609060101010101" pitchFamily="49" charset="-122"/>
              </a:rPr>
              <a:t>level</a:t>
            </a:r>
            <a:endParaRPr lang="zh-CN" altLang="en-US" sz="2000" dirty="0">
              <a:latin typeface="+mj-lt"/>
              <a:ea typeface="楷体" panose="02010609060101010101" pitchFamily="49" charset="-122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436B272-C0BB-4589-B89F-F748CFE530BB}"/>
              </a:ext>
            </a:extLst>
          </p:cNvPr>
          <p:cNvGrpSpPr/>
          <p:nvPr/>
        </p:nvGrpSpPr>
        <p:grpSpPr>
          <a:xfrm>
            <a:off x="1093846" y="4608461"/>
            <a:ext cx="3543300" cy="1616880"/>
            <a:chOff x="7723414" y="791758"/>
            <a:chExt cx="3543300" cy="1616881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DAA22800-94E4-434F-8176-1675510A65E2}"/>
                </a:ext>
              </a:extLst>
            </p:cNvPr>
            <p:cNvSpPr/>
            <p:nvPr/>
          </p:nvSpPr>
          <p:spPr>
            <a:xfrm>
              <a:off x="8060871" y="1191985"/>
              <a:ext cx="914400" cy="816429"/>
            </a:xfrm>
            <a:prstGeom prst="ellipse">
              <a:avLst/>
            </a:prstGeom>
            <a:solidFill>
              <a:srgbClr val="758E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楷体" panose="02010609060101010101" pitchFamily="49" charset="-122"/>
                  <a:ea typeface="楷体" panose="02010609060101010101" pitchFamily="49" charset="-122"/>
                </a:rPr>
                <a:t>小目标</a:t>
              </a: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E299E6AC-206D-4C6D-95CA-58B0D53A819C}"/>
                </a:ext>
              </a:extLst>
            </p:cNvPr>
            <p:cNvSpPr/>
            <p:nvPr/>
          </p:nvSpPr>
          <p:spPr>
            <a:xfrm>
              <a:off x="9568544" y="963033"/>
              <a:ext cx="1349828" cy="127433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楷体" panose="02010609060101010101" pitchFamily="49" charset="-122"/>
                  <a:ea typeface="楷体" panose="02010609060101010101" pitchFamily="49" charset="-122"/>
                </a:rPr>
                <a:t>突出</a:t>
              </a:r>
              <a:endParaRPr lang="en-US" altLang="zh-CN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algn="ctr"/>
              <a:r>
                <a:rPr lang="zh-CN" altLang="en-US" dirty="0">
                  <a:latin typeface="楷体" panose="02010609060101010101" pitchFamily="49" charset="-122"/>
                  <a:ea typeface="楷体" panose="02010609060101010101" pitchFamily="49" charset="-122"/>
                </a:rPr>
                <a:t>目标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F94F3C8A-C014-4D29-B975-2A45A5BE2CAA}"/>
                </a:ext>
              </a:extLst>
            </p:cNvPr>
            <p:cNvSpPr/>
            <p:nvPr/>
          </p:nvSpPr>
          <p:spPr>
            <a:xfrm>
              <a:off x="7723414" y="791758"/>
              <a:ext cx="3543300" cy="161688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234B3354-C665-4B96-B304-79F6D4DC9ED3}"/>
              </a:ext>
            </a:extLst>
          </p:cNvPr>
          <p:cNvGrpSpPr/>
          <p:nvPr/>
        </p:nvGrpSpPr>
        <p:grpSpPr>
          <a:xfrm>
            <a:off x="4784012" y="4602392"/>
            <a:ext cx="3955287" cy="1629017"/>
            <a:chOff x="7856413" y="2966897"/>
            <a:chExt cx="3955287" cy="1629017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DA28C0C2-8018-4D9B-B353-2654D53C0094}"/>
                </a:ext>
              </a:extLst>
            </p:cNvPr>
            <p:cNvSpPr/>
            <p:nvPr/>
          </p:nvSpPr>
          <p:spPr>
            <a:xfrm>
              <a:off x="7856413" y="2971800"/>
              <a:ext cx="496000" cy="1616881"/>
            </a:xfrm>
            <a:prstGeom prst="rect">
              <a:avLst/>
            </a:prstGeom>
            <a:solidFill>
              <a:srgbClr val="758E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09E615F5-2A64-4D41-87A5-6409D9D84FF1}"/>
                </a:ext>
              </a:extLst>
            </p:cNvPr>
            <p:cNvSpPr/>
            <p:nvPr/>
          </p:nvSpPr>
          <p:spPr>
            <a:xfrm>
              <a:off x="9007431" y="2979033"/>
              <a:ext cx="496000" cy="1616881"/>
            </a:xfrm>
            <a:prstGeom prst="rect">
              <a:avLst/>
            </a:prstGeom>
            <a:solidFill>
              <a:srgbClr val="758E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F7DA1B12-09F7-4EEB-B270-FE78CD055B10}"/>
                </a:ext>
              </a:extLst>
            </p:cNvPr>
            <p:cNvSpPr/>
            <p:nvPr/>
          </p:nvSpPr>
          <p:spPr>
            <a:xfrm>
              <a:off x="10158449" y="2966898"/>
              <a:ext cx="496000" cy="1616881"/>
            </a:xfrm>
            <a:prstGeom prst="rect">
              <a:avLst/>
            </a:prstGeom>
            <a:solidFill>
              <a:srgbClr val="758E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8F44E4E-51D8-4B5C-8A88-19E6365AC736}"/>
                </a:ext>
              </a:extLst>
            </p:cNvPr>
            <p:cNvSpPr/>
            <p:nvPr/>
          </p:nvSpPr>
          <p:spPr>
            <a:xfrm>
              <a:off x="11315700" y="2966899"/>
              <a:ext cx="496000" cy="1616881"/>
            </a:xfrm>
            <a:prstGeom prst="rect">
              <a:avLst/>
            </a:prstGeom>
            <a:solidFill>
              <a:srgbClr val="758E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137CC3F5-FE03-4CBE-9567-A5CB318784CE}"/>
                </a:ext>
              </a:extLst>
            </p:cNvPr>
            <p:cNvSpPr/>
            <p:nvPr/>
          </p:nvSpPr>
          <p:spPr>
            <a:xfrm>
              <a:off x="7856413" y="2979034"/>
              <a:ext cx="496000" cy="76021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CBA27399-C41A-48E8-B514-A5EAE4E49EC9}"/>
                </a:ext>
              </a:extLst>
            </p:cNvPr>
            <p:cNvSpPr/>
            <p:nvPr/>
          </p:nvSpPr>
          <p:spPr>
            <a:xfrm>
              <a:off x="9004315" y="2967444"/>
              <a:ext cx="496000" cy="123325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52B7A47A-657A-4078-BC19-E0F172476603}"/>
                </a:ext>
              </a:extLst>
            </p:cNvPr>
            <p:cNvSpPr/>
            <p:nvPr/>
          </p:nvSpPr>
          <p:spPr>
            <a:xfrm>
              <a:off x="10152217" y="2966898"/>
              <a:ext cx="496000" cy="1478667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2A2CD1B4-34ED-43D5-AC8F-EF43560B48AE}"/>
                </a:ext>
              </a:extLst>
            </p:cNvPr>
            <p:cNvSpPr/>
            <p:nvPr/>
          </p:nvSpPr>
          <p:spPr>
            <a:xfrm>
              <a:off x="11315700" y="2966897"/>
              <a:ext cx="496000" cy="161688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8" name="箭头: 右 37">
            <a:extLst>
              <a:ext uri="{FF2B5EF4-FFF2-40B4-BE49-F238E27FC236}">
                <a16:creationId xmlns:a16="http://schemas.microsoft.com/office/drawing/2014/main" id="{93101C48-8A8A-4543-BB03-9AACCBEB9A9E}"/>
              </a:ext>
            </a:extLst>
          </p:cNvPr>
          <p:cNvSpPr/>
          <p:nvPr/>
        </p:nvSpPr>
        <p:spPr>
          <a:xfrm>
            <a:off x="5287802" y="5336130"/>
            <a:ext cx="645670" cy="11111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箭头: 右 38">
            <a:extLst>
              <a:ext uri="{FF2B5EF4-FFF2-40B4-BE49-F238E27FC236}">
                <a16:creationId xmlns:a16="http://schemas.microsoft.com/office/drawing/2014/main" id="{350B1004-9B6B-4E9C-BEA8-D9AF615EA8B1}"/>
              </a:ext>
            </a:extLst>
          </p:cNvPr>
          <p:cNvSpPr/>
          <p:nvPr/>
        </p:nvSpPr>
        <p:spPr>
          <a:xfrm>
            <a:off x="6438820" y="5355273"/>
            <a:ext cx="645670" cy="11111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箭头: 右 39">
            <a:extLst>
              <a:ext uri="{FF2B5EF4-FFF2-40B4-BE49-F238E27FC236}">
                <a16:creationId xmlns:a16="http://schemas.microsoft.com/office/drawing/2014/main" id="{991F7630-3B16-4C71-9822-CFD81543E328}"/>
              </a:ext>
            </a:extLst>
          </p:cNvPr>
          <p:cNvSpPr/>
          <p:nvPr/>
        </p:nvSpPr>
        <p:spPr>
          <a:xfrm>
            <a:off x="7591396" y="5364026"/>
            <a:ext cx="645670" cy="11111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DED0F2F-25A8-45DC-A284-D8AEAD640B76}"/>
              </a:ext>
            </a:extLst>
          </p:cNvPr>
          <p:cNvSpPr txBox="1"/>
          <p:nvPr/>
        </p:nvSpPr>
        <p:spPr>
          <a:xfrm>
            <a:off x="7560068" y="4863683"/>
            <a:ext cx="691596" cy="96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+mj-lt"/>
                <a:ea typeface="楷体" panose="02010609060101010101" pitchFamily="49" charset="-122"/>
              </a:rPr>
              <a:t>High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+mj-lt"/>
                <a:ea typeface="楷体" panose="02010609060101010101" pitchFamily="49" charset="-122"/>
              </a:rPr>
              <a:t>level</a:t>
            </a:r>
            <a:endParaRPr lang="zh-CN" altLang="en-US" sz="2000" dirty="0"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0DC863F-79E2-4ACC-8F66-471BAC36C0F5}"/>
              </a:ext>
            </a:extLst>
          </p:cNvPr>
          <p:cNvSpPr txBox="1"/>
          <p:nvPr/>
        </p:nvSpPr>
        <p:spPr>
          <a:xfrm>
            <a:off x="6482276" y="4824592"/>
            <a:ext cx="691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+mj-lt"/>
                <a:ea typeface="楷体" panose="02010609060101010101" pitchFamily="49" charset="-122"/>
              </a:rPr>
              <a:t>…</a:t>
            </a:r>
            <a:endParaRPr lang="zh-CN" altLang="en-US" sz="2800" dirty="0">
              <a:latin typeface="+mj-lt"/>
              <a:ea typeface="楷体" panose="02010609060101010101" pitchFamily="49" charset="-122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E56779C-28AC-48D4-AB7C-E908418FE9F4}"/>
              </a:ext>
            </a:extLst>
          </p:cNvPr>
          <p:cNvGrpSpPr/>
          <p:nvPr/>
        </p:nvGrpSpPr>
        <p:grpSpPr>
          <a:xfrm>
            <a:off x="9510231" y="1474751"/>
            <a:ext cx="1182417" cy="3970318"/>
            <a:chOff x="9510231" y="1474751"/>
            <a:chExt cx="1182417" cy="397031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1AEE1B9-7C88-4BEB-8B7F-BF5E5F727878}"/>
                </a:ext>
              </a:extLst>
            </p:cNvPr>
            <p:cNvSpPr/>
            <p:nvPr/>
          </p:nvSpPr>
          <p:spPr>
            <a:xfrm>
              <a:off x="9510231" y="1474751"/>
              <a:ext cx="615281" cy="39703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latin typeface="+mj-lt"/>
                  <a:ea typeface="楷体" panose="02010609060101010101" pitchFamily="49" charset="-122"/>
                </a:rPr>
                <a:t>小目标和多尺度对象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E1209D75-9EEC-4F08-81F8-1AD620B8759D}"/>
                </a:ext>
              </a:extLst>
            </p:cNvPr>
            <p:cNvSpPr/>
            <p:nvPr/>
          </p:nvSpPr>
          <p:spPr>
            <a:xfrm>
              <a:off x="10077367" y="2305615"/>
              <a:ext cx="615281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800" b="1" dirty="0">
                  <a:solidFill>
                    <a:srgbClr val="FF0000"/>
                  </a:solidFill>
                  <a:latin typeface="+mj-lt"/>
                  <a:ea typeface="楷体" panose="02010609060101010101" pitchFamily="49" charset="-122"/>
                </a:rPr>
                <a:t>容易被忽略</a:t>
              </a:r>
              <a:endParaRPr lang="en-US" altLang="zh-CN" sz="2800" b="1" dirty="0">
                <a:solidFill>
                  <a:srgbClr val="FF0000"/>
                </a:solidFill>
                <a:latin typeface="+mj-lt"/>
                <a:ea typeface="楷体" panose="02010609060101010101" pitchFamily="49" charset="-122"/>
              </a:endParaRPr>
            </a:p>
            <a:p>
              <a:pPr algn="ctr"/>
              <a:r>
                <a:rPr lang="zh-CN" altLang="en-US" sz="2800" dirty="0">
                  <a:latin typeface="+mj-lt"/>
                  <a:ea typeface="楷体" panose="02010609060101010101" pitchFamily="49" charset="-122"/>
                </a:rPr>
                <a:t>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99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871C75C-1BD4-4B2F-B3FC-3089C7B01CAA}"/>
              </a:ext>
            </a:extLst>
          </p:cNvPr>
          <p:cNvSpPr txBox="1"/>
          <p:nvPr/>
        </p:nvSpPr>
        <p:spPr>
          <a:xfrm>
            <a:off x="119924" y="149904"/>
            <a:ext cx="2648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+mj-lt"/>
                <a:ea typeface="楷体" panose="02010609060101010101" pitchFamily="49" charset="-122"/>
              </a:rPr>
              <a:t>3.2 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网络结构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53B69CE-4E58-44D0-8051-475C32218470}"/>
              </a:ext>
            </a:extLst>
          </p:cNvPr>
          <p:cNvSpPr txBox="1"/>
          <p:nvPr/>
        </p:nvSpPr>
        <p:spPr>
          <a:xfrm>
            <a:off x="11790947" y="6384758"/>
            <a:ext cx="520201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1" b="1" i="1" dirty="0" smtClean="0">
                <a:solidFill>
                  <a:srgbClr val="FFFF00"/>
                </a:solidFill>
                <a:latin typeface="+mj-lt"/>
              </a:rPr>
              <a:t>15</a:t>
            </a:r>
            <a:endParaRPr lang="zh-CN" altLang="en-US" sz="1801" b="1" i="1" dirty="0">
              <a:solidFill>
                <a:srgbClr val="FFFF00"/>
              </a:solidFill>
              <a:latin typeface="+mj-lt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45EADA3F-F8FF-44E9-90D4-7FEE6F7D3B89}"/>
              </a:ext>
            </a:extLst>
          </p:cNvPr>
          <p:cNvGrpSpPr/>
          <p:nvPr/>
        </p:nvGrpSpPr>
        <p:grpSpPr>
          <a:xfrm>
            <a:off x="2025635" y="1029567"/>
            <a:ext cx="5863318" cy="5191711"/>
            <a:chOff x="3477985" y="912121"/>
            <a:chExt cx="5863318" cy="5191711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6DAE76D-83A6-47C1-91DD-58F676C08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00590" y="912121"/>
              <a:ext cx="4190819" cy="4433003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90F2CE8-50AB-4BA1-BDF8-603B7F2EDE4A}"/>
                </a:ext>
              </a:extLst>
            </p:cNvPr>
            <p:cNvSpPr/>
            <p:nvPr/>
          </p:nvSpPr>
          <p:spPr>
            <a:xfrm>
              <a:off x="3477985" y="5519057"/>
              <a:ext cx="5372101" cy="5847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33A1AA7-8111-418D-A355-2B6808A6474B}"/>
                </a:ext>
              </a:extLst>
            </p:cNvPr>
            <p:cNvSpPr txBox="1"/>
            <p:nvPr/>
          </p:nvSpPr>
          <p:spPr>
            <a:xfrm>
              <a:off x="3526973" y="5549834"/>
              <a:ext cx="14205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+mj-lt"/>
                  <a:ea typeface="楷体" panose="02010609060101010101" pitchFamily="49" charset="-122"/>
                </a:rPr>
                <a:t>下采样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378435B-CFB9-43EC-8313-F4052E085188}"/>
                </a:ext>
              </a:extLst>
            </p:cNvPr>
            <p:cNvSpPr txBox="1"/>
            <p:nvPr/>
          </p:nvSpPr>
          <p:spPr>
            <a:xfrm>
              <a:off x="7512503" y="5580611"/>
              <a:ext cx="1828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+mj-lt"/>
                  <a:ea typeface="楷体" panose="02010609060101010101" pitchFamily="49" charset="-122"/>
                </a:rPr>
                <a:t>上采样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DA8C87C-B8CA-4A72-8C9F-E014EA71CC7E}"/>
                </a:ext>
              </a:extLst>
            </p:cNvPr>
            <p:cNvSpPr txBox="1"/>
            <p:nvPr/>
          </p:nvSpPr>
          <p:spPr>
            <a:xfrm>
              <a:off x="4866594" y="5565223"/>
              <a:ext cx="2781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+mj-lt"/>
                  <a:ea typeface="楷体" panose="02010609060101010101" pitchFamily="49" charset="-122"/>
                </a:rPr>
                <a:t>多尺度特征融合</a:t>
              </a: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D0BE1B57-FDA9-49AC-86A7-A0301A53A9B6}"/>
                </a:ext>
              </a:extLst>
            </p:cNvPr>
            <p:cNvCxnSpPr>
              <a:cxnSpLocks/>
            </p:cNvCxnSpPr>
            <p:nvPr/>
          </p:nvCxnSpPr>
          <p:spPr>
            <a:xfrm>
              <a:off x="7512503" y="5519057"/>
              <a:ext cx="0" cy="5847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0810CE90-72C4-41DE-BDC9-2103428B7F48}"/>
                </a:ext>
              </a:extLst>
            </p:cNvPr>
            <p:cNvCxnSpPr/>
            <p:nvPr/>
          </p:nvCxnSpPr>
          <p:spPr>
            <a:xfrm>
              <a:off x="4866594" y="5519057"/>
              <a:ext cx="0" cy="5693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D8E9E9E8-0512-4D52-90F5-5083CF3A4836}"/>
              </a:ext>
            </a:extLst>
          </p:cNvPr>
          <p:cNvGrpSpPr/>
          <p:nvPr/>
        </p:nvGrpSpPr>
        <p:grpSpPr>
          <a:xfrm>
            <a:off x="8279936" y="1140087"/>
            <a:ext cx="1126208" cy="1080000"/>
            <a:chOff x="1325461" y="3028426"/>
            <a:chExt cx="1126208" cy="1080000"/>
          </a:xfrm>
          <a:solidFill>
            <a:srgbClr val="32D64D"/>
          </a:solidFill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A9B2751A-057F-4B24-B77F-70C033235782}"/>
                </a:ext>
              </a:extLst>
            </p:cNvPr>
            <p:cNvSpPr/>
            <p:nvPr/>
          </p:nvSpPr>
          <p:spPr>
            <a:xfrm>
              <a:off x="1325461" y="3028426"/>
              <a:ext cx="1080000" cy="108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FF00"/>
                </a:solidFill>
                <a:latin typeface="+mj-lt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293D0ABD-16EF-4521-9AD1-D065DA1606A2}"/>
                </a:ext>
              </a:extLst>
            </p:cNvPr>
            <p:cNvSpPr txBox="1"/>
            <p:nvPr/>
          </p:nvSpPr>
          <p:spPr>
            <a:xfrm>
              <a:off x="1470158" y="3345154"/>
              <a:ext cx="9815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solidFill>
                    <a:srgbClr val="FFFF00"/>
                  </a:solidFill>
                  <a:latin typeface="+mj-lt"/>
                </a:rPr>
                <a:t>ResNet</a:t>
              </a:r>
              <a:endParaRPr lang="en-US" altLang="zh-CN" dirty="0">
                <a:solidFill>
                  <a:srgbClr val="FFFF00"/>
                </a:solidFill>
                <a:latin typeface="+mj-lt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077BF33-02C5-4BCD-ACC8-6D94BAA67356}"/>
              </a:ext>
            </a:extLst>
          </p:cNvPr>
          <p:cNvGrpSpPr/>
          <p:nvPr/>
        </p:nvGrpSpPr>
        <p:grpSpPr>
          <a:xfrm>
            <a:off x="8285053" y="2349000"/>
            <a:ext cx="1080000" cy="1080000"/>
            <a:chOff x="2356216" y="1593092"/>
            <a:chExt cx="1080000" cy="1080000"/>
          </a:xfrm>
          <a:solidFill>
            <a:srgbClr val="758EF7"/>
          </a:solidFill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8F1D602A-C696-4A18-9822-5FE5573BE47F}"/>
                </a:ext>
              </a:extLst>
            </p:cNvPr>
            <p:cNvSpPr/>
            <p:nvPr/>
          </p:nvSpPr>
          <p:spPr>
            <a:xfrm>
              <a:off x="2356216" y="1593092"/>
              <a:ext cx="1080000" cy="108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8F9AC19-7A67-4ED7-86E6-F7A54BF93B3F}"/>
                </a:ext>
              </a:extLst>
            </p:cNvPr>
            <p:cNvSpPr txBox="1"/>
            <p:nvPr/>
          </p:nvSpPr>
          <p:spPr>
            <a:xfrm>
              <a:off x="2569263" y="1941427"/>
              <a:ext cx="715245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+mj-lt"/>
                </a:rPr>
                <a:t>CCL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A6234F1-522D-4290-9739-B4F7DB9E96E5}"/>
              </a:ext>
            </a:extLst>
          </p:cNvPr>
          <p:cNvGrpSpPr/>
          <p:nvPr/>
        </p:nvGrpSpPr>
        <p:grpSpPr>
          <a:xfrm>
            <a:off x="8279935" y="3557914"/>
            <a:ext cx="1080000" cy="1080000"/>
            <a:chOff x="2538593" y="2991505"/>
            <a:chExt cx="1080000" cy="1080000"/>
          </a:xfrm>
          <a:solidFill>
            <a:srgbClr val="758EF7"/>
          </a:solidFill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229A5FC5-F1BC-4909-B505-F63415E293A0}"/>
                </a:ext>
              </a:extLst>
            </p:cNvPr>
            <p:cNvSpPr/>
            <p:nvPr/>
          </p:nvSpPr>
          <p:spPr>
            <a:xfrm>
              <a:off x="2538593" y="2991505"/>
              <a:ext cx="1080000" cy="108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25D8DB2-2BE4-44C0-A8B8-13B8E40D77F4}"/>
                </a:ext>
              </a:extLst>
            </p:cNvPr>
            <p:cNvSpPr txBox="1"/>
            <p:nvPr/>
          </p:nvSpPr>
          <p:spPr>
            <a:xfrm>
              <a:off x="2690192" y="3346839"/>
              <a:ext cx="84837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+mj-lt"/>
                </a:rPr>
                <a:t>Gates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859D5D83-3952-4F48-9AA6-837CE72D448F}"/>
              </a:ext>
            </a:extLst>
          </p:cNvPr>
          <p:cNvGrpSpPr/>
          <p:nvPr/>
        </p:nvGrpSpPr>
        <p:grpSpPr>
          <a:xfrm>
            <a:off x="8266479" y="4766827"/>
            <a:ext cx="1297820" cy="1080000"/>
            <a:chOff x="1276216" y="4426839"/>
            <a:chExt cx="1297820" cy="1080000"/>
          </a:xfrm>
          <a:solidFill>
            <a:srgbClr val="32D64D"/>
          </a:solidFill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95869793-DF7C-4724-8568-7A8EB5453B62}"/>
                </a:ext>
              </a:extLst>
            </p:cNvPr>
            <p:cNvSpPr/>
            <p:nvPr/>
          </p:nvSpPr>
          <p:spPr>
            <a:xfrm>
              <a:off x="1276216" y="4426839"/>
              <a:ext cx="1080000" cy="108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FF00"/>
                </a:solidFill>
                <a:latin typeface="+mj-lt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F7585A84-EEE6-4240-9E57-97F28E747616}"/>
                </a:ext>
              </a:extLst>
            </p:cNvPr>
            <p:cNvSpPr txBox="1"/>
            <p:nvPr/>
          </p:nvSpPr>
          <p:spPr>
            <a:xfrm>
              <a:off x="1276216" y="4753250"/>
              <a:ext cx="1297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solidFill>
                    <a:srgbClr val="FFFF00"/>
                  </a:solidFill>
                  <a:latin typeface="+mj-lt"/>
                </a:rPr>
                <a:t>Upsample</a:t>
              </a:r>
              <a:endParaRPr lang="en-US" altLang="zh-CN" dirty="0">
                <a:solidFill>
                  <a:srgbClr val="FFFF00"/>
                </a:solidFill>
                <a:latin typeface="+mj-lt"/>
              </a:endParaRPr>
            </a:p>
          </p:txBody>
        </p:sp>
      </p:grp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78A59CF0-AFD8-41D4-8222-951AA7918D57}"/>
              </a:ext>
            </a:extLst>
          </p:cNvPr>
          <p:cNvSpPr/>
          <p:nvPr/>
        </p:nvSpPr>
        <p:spPr>
          <a:xfrm>
            <a:off x="8157569" y="2289637"/>
            <a:ext cx="1297820" cy="2407641"/>
          </a:xfrm>
          <a:prstGeom prst="roundRect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242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DDCC38A-A911-4235-9FF4-74ABD6B7985D}"/>
              </a:ext>
            </a:extLst>
          </p:cNvPr>
          <p:cNvSpPr txBox="1"/>
          <p:nvPr/>
        </p:nvSpPr>
        <p:spPr>
          <a:xfrm>
            <a:off x="119924" y="149903"/>
            <a:ext cx="6803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+mj-lt"/>
                <a:ea typeface="楷体" panose="02010609060101010101" pitchFamily="49" charset="-122"/>
              </a:rPr>
              <a:t>3.2.1 </a:t>
            </a:r>
            <a:r>
              <a:rPr lang="en-US" altLang="zh-CN" sz="3200" b="1" dirty="0">
                <a:latin typeface="+mj-lt"/>
                <a:ea typeface="楷体" panose="02010609060101010101" pitchFamily="49" charset="-122"/>
              </a:rPr>
              <a:t>CCL(</a:t>
            </a:r>
            <a:r>
              <a:rPr lang="zh-CN" altLang="en-US" sz="3200" b="1" dirty="0">
                <a:latin typeface="+mj-lt"/>
                <a:ea typeface="楷体" panose="02010609060101010101" pitchFamily="49" charset="-122"/>
              </a:rPr>
              <a:t>上下文对比局部特征</a:t>
            </a:r>
            <a:r>
              <a:rPr lang="en-US" altLang="zh-CN" sz="3200" b="1" dirty="0">
                <a:latin typeface="+mj-lt"/>
                <a:ea typeface="楷体" panose="02010609060101010101" pitchFamily="49" charset="-122"/>
              </a:rPr>
              <a:t>)</a:t>
            </a:r>
            <a:r>
              <a:rPr lang="zh-CN" altLang="en-US" sz="3200" b="1" dirty="0">
                <a:latin typeface="+mj-lt"/>
                <a:ea typeface="楷体" panose="02010609060101010101" pitchFamily="49" charset="-122"/>
              </a:rPr>
              <a:t>模块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23869B9-3DB4-47A1-BDE5-DB24118645C0}"/>
              </a:ext>
            </a:extLst>
          </p:cNvPr>
          <p:cNvSpPr txBox="1"/>
          <p:nvPr/>
        </p:nvSpPr>
        <p:spPr>
          <a:xfrm>
            <a:off x="11790947" y="6384758"/>
            <a:ext cx="520201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1" b="1" i="1" dirty="0" smtClean="0">
                <a:solidFill>
                  <a:srgbClr val="FFFF00"/>
                </a:solidFill>
                <a:latin typeface="+mj-lt"/>
              </a:rPr>
              <a:t>16</a:t>
            </a:r>
            <a:endParaRPr lang="zh-CN" altLang="en-US" sz="1801" b="1" i="1" dirty="0">
              <a:solidFill>
                <a:srgbClr val="FFFF00"/>
              </a:solidFill>
              <a:latin typeface="+mj-lt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C2435C1-1970-43F8-BEB2-75FEEDBF80B5}"/>
              </a:ext>
            </a:extLst>
          </p:cNvPr>
          <p:cNvGrpSpPr/>
          <p:nvPr/>
        </p:nvGrpSpPr>
        <p:grpSpPr>
          <a:xfrm>
            <a:off x="2249647" y="964090"/>
            <a:ext cx="7351730" cy="5252152"/>
            <a:chOff x="731240" y="922145"/>
            <a:chExt cx="7351730" cy="525215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FB1A215-EF4F-4265-9366-14500CE3B4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1703"/>
            <a:stretch/>
          </p:blipFill>
          <p:spPr>
            <a:xfrm>
              <a:off x="731240" y="922145"/>
              <a:ext cx="7351730" cy="3587201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C734558D-B852-44E0-8975-21CD4E5BEE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8301"/>
            <a:stretch/>
          </p:blipFill>
          <p:spPr>
            <a:xfrm>
              <a:off x="731240" y="4509346"/>
              <a:ext cx="7351730" cy="16649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754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16BAA3A-946C-4ABF-87E7-7889534B9982}"/>
              </a:ext>
            </a:extLst>
          </p:cNvPr>
          <p:cNvSpPr txBox="1"/>
          <p:nvPr/>
        </p:nvSpPr>
        <p:spPr>
          <a:xfrm>
            <a:off x="119923" y="149903"/>
            <a:ext cx="5709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+mj-lt"/>
                <a:ea typeface="楷体" panose="02010609060101010101" pitchFamily="49" charset="-122"/>
              </a:rPr>
              <a:t>3.2.2 </a:t>
            </a:r>
            <a:r>
              <a:rPr lang="zh-CN" altLang="en-US" sz="3200" b="1" dirty="0">
                <a:latin typeface="+mj-lt"/>
                <a:ea typeface="楷体" panose="02010609060101010101" pitchFamily="49" charset="-122"/>
              </a:rPr>
              <a:t>门控多尺度融合模块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DABAC5F-A7DC-4145-BBFA-DF602B91C972}"/>
              </a:ext>
            </a:extLst>
          </p:cNvPr>
          <p:cNvSpPr txBox="1"/>
          <p:nvPr/>
        </p:nvSpPr>
        <p:spPr>
          <a:xfrm>
            <a:off x="11790948" y="6384758"/>
            <a:ext cx="511888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1" b="1" i="1" dirty="0" smtClean="0">
                <a:solidFill>
                  <a:srgbClr val="FFFF00"/>
                </a:solidFill>
                <a:latin typeface="+mj-lt"/>
              </a:rPr>
              <a:t>17</a:t>
            </a:r>
            <a:endParaRPr lang="zh-CN" altLang="en-US" sz="1801" b="1" i="1" dirty="0">
              <a:solidFill>
                <a:srgbClr val="FFFF00"/>
              </a:solidFill>
              <a:latin typeface="+mj-lt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7220198-C40A-455D-A6A4-16F114888B95}"/>
              </a:ext>
            </a:extLst>
          </p:cNvPr>
          <p:cNvGrpSpPr/>
          <p:nvPr/>
        </p:nvGrpSpPr>
        <p:grpSpPr>
          <a:xfrm>
            <a:off x="159108" y="1238679"/>
            <a:ext cx="951591" cy="900000"/>
            <a:chOff x="505270" y="4919401"/>
            <a:chExt cx="951591" cy="900000"/>
          </a:xfrm>
        </p:grpSpPr>
        <p:sp>
          <p:nvSpPr>
            <p:cNvPr id="9" name="立方体 8">
              <a:extLst>
                <a:ext uri="{FF2B5EF4-FFF2-40B4-BE49-F238E27FC236}">
                  <a16:creationId xmlns:a16="http://schemas.microsoft.com/office/drawing/2014/main" id="{C2D9BE79-6CBB-48EE-BEE2-29B31D707C74}"/>
                </a:ext>
              </a:extLst>
            </p:cNvPr>
            <p:cNvSpPr/>
            <p:nvPr/>
          </p:nvSpPr>
          <p:spPr>
            <a:xfrm>
              <a:off x="556861" y="4919401"/>
              <a:ext cx="900000" cy="900000"/>
            </a:xfrm>
            <a:prstGeom prst="cube">
              <a:avLst>
                <a:gd name="adj" fmla="val 1847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6956076-A51C-4D19-BEA1-BD99857FB3D7}"/>
                </a:ext>
              </a:extLst>
            </p:cNvPr>
            <p:cNvSpPr txBox="1"/>
            <p:nvPr/>
          </p:nvSpPr>
          <p:spPr>
            <a:xfrm>
              <a:off x="505270" y="5264457"/>
              <a:ext cx="90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+mj-lt"/>
                </a:rPr>
                <a:t>H×W×C</a:t>
              </a:r>
              <a:endParaRPr lang="zh-CN" alt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9350B065-6A3E-45FE-871E-214D3BF81C6B}"/>
              </a:ext>
            </a:extLst>
          </p:cNvPr>
          <p:cNvGrpSpPr/>
          <p:nvPr/>
        </p:nvGrpSpPr>
        <p:grpSpPr>
          <a:xfrm>
            <a:off x="167684" y="4719320"/>
            <a:ext cx="951591" cy="900000"/>
            <a:chOff x="4455259" y="4900320"/>
            <a:chExt cx="951591" cy="900000"/>
          </a:xfrm>
        </p:grpSpPr>
        <p:sp>
          <p:nvSpPr>
            <p:cNvPr id="6" name="立方体 5">
              <a:extLst>
                <a:ext uri="{FF2B5EF4-FFF2-40B4-BE49-F238E27FC236}">
                  <a16:creationId xmlns:a16="http://schemas.microsoft.com/office/drawing/2014/main" id="{2577F7C5-13E3-47CA-999C-3B7E2511DC5C}"/>
                </a:ext>
              </a:extLst>
            </p:cNvPr>
            <p:cNvSpPr/>
            <p:nvPr/>
          </p:nvSpPr>
          <p:spPr>
            <a:xfrm>
              <a:off x="4506850" y="4900320"/>
              <a:ext cx="900000" cy="900000"/>
            </a:xfrm>
            <a:prstGeom prst="cube">
              <a:avLst>
                <a:gd name="adj" fmla="val 1847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A7B5446-41D0-4533-86E4-E3D7D5ED198B}"/>
                </a:ext>
              </a:extLst>
            </p:cNvPr>
            <p:cNvSpPr txBox="1"/>
            <p:nvPr/>
          </p:nvSpPr>
          <p:spPr>
            <a:xfrm>
              <a:off x="4455259" y="5292651"/>
              <a:ext cx="90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+mj-lt"/>
                </a:rPr>
                <a:t>H×W×C</a:t>
              </a:r>
              <a:endParaRPr lang="zh-CN" alt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0F9F93A1-6675-4511-8B09-4E14760B2D88}"/>
              </a:ext>
            </a:extLst>
          </p:cNvPr>
          <p:cNvGrpSpPr/>
          <p:nvPr/>
        </p:nvGrpSpPr>
        <p:grpSpPr>
          <a:xfrm>
            <a:off x="167684" y="3558021"/>
            <a:ext cx="951591" cy="900000"/>
            <a:chOff x="3138596" y="4919401"/>
            <a:chExt cx="951591" cy="900000"/>
          </a:xfrm>
        </p:grpSpPr>
        <p:sp>
          <p:nvSpPr>
            <p:cNvPr id="7" name="立方体 6">
              <a:extLst>
                <a:ext uri="{FF2B5EF4-FFF2-40B4-BE49-F238E27FC236}">
                  <a16:creationId xmlns:a16="http://schemas.microsoft.com/office/drawing/2014/main" id="{495B0CF6-A688-4266-9BAE-B1D11C36A008}"/>
                </a:ext>
              </a:extLst>
            </p:cNvPr>
            <p:cNvSpPr/>
            <p:nvPr/>
          </p:nvSpPr>
          <p:spPr>
            <a:xfrm>
              <a:off x="3190187" y="4919401"/>
              <a:ext cx="900000" cy="900000"/>
            </a:xfrm>
            <a:prstGeom prst="cube">
              <a:avLst>
                <a:gd name="adj" fmla="val 1847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EF77CA9-7415-4539-BEE0-9FE84DCB7434}"/>
                </a:ext>
              </a:extLst>
            </p:cNvPr>
            <p:cNvSpPr txBox="1"/>
            <p:nvPr/>
          </p:nvSpPr>
          <p:spPr>
            <a:xfrm>
              <a:off x="3138596" y="5292652"/>
              <a:ext cx="90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+mj-lt"/>
                </a:rPr>
                <a:t>H×W×C</a:t>
              </a:r>
              <a:endParaRPr lang="zh-CN" alt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4363897E-85AD-4C33-95C0-D51A6F4B827B}"/>
              </a:ext>
            </a:extLst>
          </p:cNvPr>
          <p:cNvGrpSpPr/>
          <p:nvPr/>
        </p:nvGrpSpPr>
        <p:grpSpPr>
          <a:xfrm>
            <a:off x="173033" y="2398350"/>
            <a:ext cx="939773" cy="900000"/>
            <a:chOff x="1833751" y="4919401"/>
            <a:chExt cx="939773" cy="900000"/>
          </a:xfrm>
        </p:grpSpPr>
        <p:sp>
          <p:nvSpPr>
            <p:cNvPr id="8" name="立方体 7">
              <a:extLst>
                <a:ext uri="{FF2B5EF4-FFF2-40B4-BE49-F238E27FC236}">
                  <a16:creationId xmlns:a16="http://schemas.microsoft.com/office/drawing/2014/main" id="{067C1DEE-CA4C-49BA-BA16-CBE71741343C}"/>
                </a:ext>
              </a:extLst>
            </p:cNvPr>
            <p:cNvSpPr/>
            <p:nvPr/>
          </p:nvSpPr>
          <p:spPr>
            <a:xfrm>
              <a:off x="1873524" y="4919401"/>
              <a:ext cx="900000" cy="900000"/>
            </a:xfrm>
            <a:prstGeom prst="cube">
              <a:avLst>
                <a:gd name="adj" fmla="val 1847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011DB39-F911-4988-9047-5DFC493C6F62}"/>
                </a:ext>
              </a:extLst>
            </p:cNvPr>
            <p:cNvSpPr txBox="1"/>
            <p:nvPr/>
          </p:nvSpPr>
          <p:spPr>
            <a:xfrm>
              <a:off x="1833751" y="5294335"/>
              <a:ext cx="90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+mj-lt"/>
                </a:rPr>
                <a:t>H×W×C</a:t>
              </a:r>
              <a:endParaRPr lang="zh-CN" alt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F10A8080-4EE9-458B-8711-0B4D6049F04E}"/>
              </a:ext>
            </a:extLst>
          </p:cNvPr>
          <p:cNvGrpSpPr/>
          <p:nvPr/>
        </p:nvGrpSpPr>
        <p:grpSpPr>
          <a:xfrm>
            <a:off x="1685969" y="1329549"/>
            <a:ext cx="900000" cy="720000"/>
            <a:chOff x="5879846" y="3928270"/>
            <a:chExt cx="900000" cy="720000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1506144-DB2F-4192-96E5-7DA13C398350}"/>
                </a:ext>
              </a:extLst>
            </p:cNvPr>
            <p:cNvSpPr/>
            <p:nvPr/>
          </p:nvSpPr>
          <p:spPr>
            <a:xfrm>
              <a:off x="5937574" y="3928270"/>
              <a:ext cx="720000" cy="72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303A9640-0FD6-4D71-9D1F-3A09AA5FF772}"/>
                </a:ext>
              </a:extLst>
            </p:cNvPr>
            <p:cNvSpPr txBox="1"/>
            <p:nvPr/>
          </p:nvSpPr>
          <p:spPr>
            <a:xfrm>
              <a:off x="5879846" y="4149770"/>
              <a:ext cx="90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+mj-lt"/>
                </a:rPr>
                <a:t>H×W×1</a:t>
              </a:r>
              <a:endParaRPr lang="zh-CN" alt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B4D2EDDD-BD6D-4FCA-8774-D437EE49CE5A}"/>
              </a:ext>
            </a:extLst>
          </p:cNvPr>
          <p:cNvGrpSpPr/>
          <p:nvPr/>
        </p:nvGrpSpPr>
        <p:grpSpPr>
          <a:xfrm>
            <a:off x="1685969" y="3648021"/>
            <a:ext cx="900000" cy="720000"/>
            <a:chOff x="8514456" y="3928270"/>
            <a:chExt cx="900000" cy="72000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803B64F-61C9-4490-A480-D92757F4368B}"/>
                </a:ext>
              </a:extLst>
            </p:cNvPr>
            <p:cNvSpPr/>
            <p:nvPr/>
          </p:nvSpPr>
          <p:spPr>
            <a:xfrm>
              <a:off x="8570900" y="3928270"/>
              <a:ext cx="720000" cy="72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20E64243-A7D3-452E-846B-45CC617F3323}"/>
                </a:ext>
              </a:extLst>
            </p:cNvPr>
            <p:cNvSpPr txBox="1"/>
            <p:nvPr/>
          </p:nvSpPr>
          <p:spPr>
            <a:xfrm>
              <a:off x="8514456" y="4149770"/>
              <a:ext cx="90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+mj-lt"/>
                </a:rPr>
                <a:t>H×W×1</a:t>
              </a:r>
              <a:endParaRPr lang="zh-CN" alt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2B3A0228-0D93-4A7F-AB5C-E77EB3698A63}"/>
              </a:ext>
            </a:extLst>
          </p:cNvPr>
          <p:cNvGrpSpPr/>
          <p:nvPr/>
        </p:nvGrpSpPr>
        <p:grpSpPr>
          <a:xfrm>
            <a:off x="1685969" y="4809320"/>
            <a:ext cx="900000" cy="720000"/>
            <a:chOff x="9842714" y="3928270"/>
            <a:chExt cx="900000" cy="720000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25780AA-F95B-4FDA-BEEC-A14E7456C390}"/>
                </a:ext>
              </a:extLst>
            </p:cNvPr>
            <p:cNvSpPr/>
            <p:nvPr/>
          </p:nvSpPr>
          <p:spPr>
            <a:xfrm>
              <a:off x="9887563" y="3928270"/>
              <a:ext cx="720000" cy="72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96F3F06-357E-444F-90B0-C4CD35A2B18A}"/>
                </a:ext>
              </a:extLst>
            </p:cNvPr>
            <p:cNvSpPr txBox="1"/>
            <p:nvPr/>
          </p:nvSpPr>
          <p:spPr>
            <a:xfrm>
              <a:off x="9842714" y="4149770"/>
              <a:ext cx="90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+mj-lt"/>
                </a:rPr>
                <a:t>H×W×1</a:t>
              </a:r>
              <a:endParaRPr lang="zh-CN" alt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D6C1E865-F999-4C12-8E3A-7E9C9F5F9448}"/>
              </a:ext>
            </a:extLst>
          </p:cNvPr>
          <p:cNvGrpSpPr/>
          <p:nvPr/>
        </p:nvGrpSpPr>
        <p:grpSpPr>
          <a:xfrm>
            <a:off x="1685969" y="2513239"/>
            <a:ext cx="900000" cy="720000"/>
            <a:chOff x="7208772" y="3928270"/>
            <a:chExt cx="900000" cy="72000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69D78A99-132E-44CA-98C8-3A8A47767A71}"/>
                </a:ext>
              </a:extLst>
            </p:cNvPr>
            <p:cNvSpPr/>
            <p:nvPr/>
          </p:nvSpPr>
          <p:spPr>
            <a:xfrm>
              <a:off x="7249860" y="3928270"/>
              <a:ext cx="720000" cy="72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421C5E8-3AB3-4BED-A147-DF2231B652E9}"/>
                </a:ext>
              </a:extLst>
            </p:cNvPr>
            <p:cNvSpPr txBox="1"/>
            <p:nvPr/>
          </p:nvSpPr>
          <p:spPr>
            <a:xfrm>
              <a:off x="7208772" y="4154123"/>
              <a:ext cx="90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+mj-lt"/>
                </a:rPr>
                <a:t>H×W×1</a:t>
              </a:r>
              <a:endParaRPr lang="zh-CN" alt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613A65FB-5354-4E03-9471-EA5F8AB43F92}"/>
              </a:ext>
            </a:extLst>
          </p:cNvPr>
          <p:cNvSpPr/>
          <p:nvPr/>
        </p:nvSpPr>
        <p:spPr>
          <a:xfrm>
            <a:off x="3097941" y="1329549"/>
            <a:ext cx="720000" cy="7200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+mj-lt"/>
              </a:rPr>
              <a:t>RNN</a:t>
            </a:r>
            <a:endParaRPr lang="zh-CN" altLang="en-US" sz="1600" dirty="0">
              <a:latin typeface="+mj-lt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F9E54548-4897-4F79-A715-29D82E87AF24}"/>
              </a:ext>
            </a:extLst>
          </p:cNvPr>
          <p:cNvSpPr/>
          <p:nvPr/>
        </p:nvSpPr>
        <p:spPr>
          <a:xfrm>
            <a:off x="3097941" y="2509429"/>
            <a:ext cx="720000" cy="7200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+mj-lt"/>
              </a:rPr>
              <a:t>RNN</a:t>
            </a:r>
            <a:endParaRPr lang="zh-CN" altLang="en-US" sz="1600" dirty="0">
              <a:latin typeface="+mj-lt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B45DC722-F279-4115-8DF1-6EF79E82ACE3}"/>
              </a:ext>
            </a:extLst>
          </p:cNvPr>
          <p:cNvSpPr/>
          <p:nvPr/>
        </p:nvSpPr>
        <p:spPr>
          <a:xfrm>
            <a:off x="3097941" y="3648021"/>
            <a:ext cx="720000" cy="7200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+mj-lt"/>
              </a:rPr>
              <a:t>RNN</a:t>
            </a:r>
            <a:endParaRPr lang="zh-CN" altLang="en-US" sz="1600" dirty="0">
              <a:latin typeface="+mj-lt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5FD1FF59-482C-42BC-BF19-64D7C27F0D94}"/>
              </a:ext>
            </a:extLst>
          </p:cNvPr>
          <p:cNvSpPr/>
          <p:nvPr/>
        </p:nvSpPr>
        <p:spPr>
          <a:xfrm>
            <a:off x="3097941" y="4809320"/>
            <a:ext cx="720000" cy="72000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+mj-lt"/>
              </a:rPr>
              <a:t>RNN</a:t>
            </a:r>
            <a:endParaRPr lang="zh-CN" altLang="en-US" sz="1600" dirty="0">
              <a:latin typeface="+mj-lt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C9362F7-E0B2-4B92-B9DD-70401D18D873}"/>
              </a:ext>
            </a:extLst>
          </p:cNvPr>
          <p:cNvSpPr/>
          <p:nvPr/>
        </p:nvSpPr>
        <p:spPr>
          <a:xfrm>
            <a:off x="4442248" y="4809320"/>
            <a:ext cx="720000" cy="7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+mj-lt"/>
              </a:rPr>
              <a:t>w</a:t>
            </a:r>
            <a:r>
              <a:rPr lang="en-US" altLang="zh-CN" sz="1100" dirty="0">
                <a:latin typeface="+mj-lt"/>
              </a:rPr>
              <a:t>4</a:t>
            </a:r>
            <a:endParaRPr lang="zh-CN" altLang="en-US" sz="2400" dirty="0">
              <a:latin typeface="+mj-lt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F5B0DF2-A152-4924-BC0E-1975479D18AA}"/>
              </a:ext>
            </a:extLst>
          </p:cNvPr>
          <p:cNvSpPr/>
          <p:nvPr/>
        </p:nvSpPr>
        <p:spPr>
          <a:xfrm>
            <a:off x="4442248" y="3648021"/>
            <a:ext cx="720000" cy="7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+mj-lt"/>
              </a:rPr>
              <a:t>w</a:t>
            </a:r>
            <a:r>
              <a:rPr lang="en-US" altLang="zh-CN" sz="1100" dirty="0">
                <a:latin typeface="+mj-lt"/>
              </a:rPr>
              <a:t>3</a:t>
            </a:r>
            <a:endParaRPr lang="zh-CN" altLang="en-US" sz="2400" dirty="0">
              <a:latin typeface="+mj-lt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EECBBBD-7F25-4DA0-A813-387F70664D3A}"/>
              </a:ext>
            </a:extLst>
          </p:cNvPr>
          <p:cNvSpPr/>
          <p:nvPr/>
        </p:nvSpPr>
        <p:spPr>
          <a:xfrm>
            <a:off x="4442248" y="2509429"/>
            <a:ext cx="720000" cy="7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+mj-lt"/>
              </a:rPr>
              <a:t>w</a:t>
            </a:r>
            <a:r>
              <a:rPr lang="en-US" altLang="zh-CN" sz="1200" dirty="0">
                <a:latin typeface="+mj-lt"/>
              </a:rPr>
              <a:t>2</a:t>
            </a:r>
            <a:endParaRPr lang="zh-CN" altLang="en-US" sz="2400" dirty="0">
              <a:latin typeface="+mj-lt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C8FB815-F6FD-4F8D-9B0D-824C1AB3B24A}"/>
              </a:ext>
            </a:extLst>
          </p:cNvPr>
          <p:cNvSpPr/>
          <p:nvPr/>
        </p:nvSpPr>
        <p:spPr>
          <a:xfrm>
            <a:off x="4442248" y="1329549"/>
            <a:ext cx="720000" cy="72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+mj-lt"/>
              </a:rPr>
              <a:t>w</a:t>
            </a:r>
            <a:r>
              <a:rPr lang="en-US" altLang="zh-CN" sz="1200" dirty="0">
                <a:latin typeface="+mj-lt"/>
              </a:rPr>
              <a:t>1</a:t>
            </a:r>
            <a:endParaRPr lang="zh-CN" altLang="en-US" sz="2400" dirty="0">
              <a:latin typeface="+mj-lt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153B8538-52B1-4089-A946-D81C1BAEFF28}"/>
              </a:ext>
            </a:extLst>
          </p:cNvPr>
          <p:cNvGrpSpPr/>
          <p:nvPr/>
        </p:nvGrpSpPr>
        <p:grpSpPr>
          <a:xfrm>
            <a:off x="10051442" y="1329549"/>
            <a:ext cx="900000" cy="720000"/>
            <a:chOff x="5879846" y="3928270"/>
            <a:chExt cx="900000" cy="720000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F3E7EC70-3F90-40BD-B171-C27330DAE8A8}"/>
                </a:ext>
              </a:extLst>
            </p:cNvPr>
            <p:cNvSpPr/>
            <p:nvPr/>
          </p:nvSpPr>
          <p:spPr>
            <a:xfrm>
              <a:off x="5937574" y="3928270"/>
              <a:ext cx="720000" cy="72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BC07EE83-7200-4DB6-AE59-666409700AE1}"/>
                </a:ext>
              </a:extLst>
            </p:cNvPr>
            <p:cNvSpPr txBox="1"/>
            <p:nvPr/>
          </p:nvSpPr>
          <p:spPr>
            <a:xfrm>
              <a:off x="5879846" y="4149770"/>
              <a:ext cx="90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+mj-lt"/>
                </a:rPr>
                <a:t>Score map</a:t>
              </a:r>
              <a:endParaRPr lang="zh-CN" altLang="en-US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06236BEA-3CD0-4CAE-A847-FBD5A75D32BB}"/>
              </a:ext>
            </a:extLst>
          </p:cNvPr>
          <p:cNvGrpSpPr/>
          <p:nvPr/>
        </p:nvGrpSpPr>
        <p:grpSpPr>
          <a:xfrm>
            <a:off x="10051442" y="3648021"/>
            <a:ext cx="900000" cy="720000"/>
            <a:chOff x="8514456" y="3928270"/>
            <a:chExt cx="900000" cy="720000"/>
          </a:xfrm>
        </p:grpSpPr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E69E65A6-B002-4A51-862A-BF18E1B58A94}"/>
                </a:ext>
              </a:extLst>
            </p:cNvPr>
            <p:cNvSpPr/>
            <p:nvPr/>
          </p:nvSpPr>
          <p:spPr>
            <a:xfrm>
              <a:off x="8570900" y="3928270"/>
              <a:ext cx="720000" cy="72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DCD58137-3F90-42E4-ACB2-321F504C4088}"/>
                </a:ext>
              </a:extLst>
            </p:cNvPr>
            <p:cNvSpPr txBox="1"/>
            <p:nvPr/>
          </p:nvSpPr>
          <p:spPr>
            <a:xfrm>
              <a:off x="8514456" y="4149770"/>
              <a:ext cx="90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+mj-lt"/>
                </a:rPr>
                <a:t>Score map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EA19E4B6-61CE-4002-8880-AA0DE220CB05}"/>
              </a:ext>
            </a:extLst>
          </p:cNvPr>
          <p:cNvGrpSpPr/>
          <p:nvPr/>
        </p:nvGrpSpPr>
        <p:grpSpPr>
          <a:xfrm>
            <a:off x="10051442" y="4809320"/>
            <a:ext cx="900000" cy="720000"/>
            <a:chOff x="9842714" y="3928270"/>
            <a:chExt cx="900000" cy="720000"/>
          </a:xfrm>
        </p:grpSpPr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C62CCAE4-E556-4FE8-88A3-CDC379147602}"/>
                </a:ext>
              </a:extLst>
            </p:cNvPr>
            <p:cNvSpPr/>
            <p:nvPr/>
          </p:nvSpPr>
          <p:spPr>
            <a:xfrm>
              <a:off x="9887563" y="3928270"/>
              <a:ext cx="720000" cy="72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8758BB78-36AB-4F02-A524-05827A07C8B3}"/>
                </a:ext>
              </a:extLst>
            </p:cNvPr>
            <p:cNvSpPr txBox="1"/>
            <p:nvPr/>
          </p:nvSpPr>
          <p:spPr>
            <a:xfrm>
              <a:off x="9842714" y="4149770"/>
              <a:ext cx="90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+mj-lt"/>
                </a:rPr>
                <a:t>Score map</a:t>
              </a: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43C7FEE6-D8BB-47AD-891B-20B05816597E}"/>
              </a:ext>
            </a:extLst>
          </p:cNvPr>
          <p:cNvGrpSpPr/>
          <p:nvPr/>
        </p:nvGrpSpPr>
        <p:grpSpPr>
          <a:xfrm>
            <a:off x="10051442" y="2513239"/>
            <a:ext cx="900000" cy="720000"/>
            <a:chOff x="7208772" y="3928270"/>
            <a:chExt cx="900000" cy="720000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5E0A77B0-7BA7-47A6-BD3C-5FE52AC0B753}"/>
                </a:ext>
              </a:extLst>
            </p:cNvPr>
            <p:cNvSpPr/>
            <p:nvPr/>
          </p:nvSpPr>
          <p:spPr>
            <a:xfrm>
              <a:off x="7249860" y="3928270"/>
              <a:ext cx="720000" cy="72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AB9FB9A4-7BA0-4AD7-9614-939B17B0809E}"/>
                </a:ext>
              </a:extLst>
            </p:cNvPr>
            <p:cNvSpPr txBox="1"/>
            <p:nvPr/>
          </p:nvSpPr>
          <p:spPr>
            <a:xfrm>
              <a:off x="7208772" y="4154123"/>
              <a:ext cx="90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+mj-lt"/>
                </a:rPr>
                <a:t>Score map</a:t>
              </a:r>
            </a:p>
          </p:txBody>
        </p:sp>
      </p:grpSp>
      <p:sp>
        <p:nvSpPr>
          <p:cNvPr id="62" name="箭头: 右 61">
            <a:extLst>
              <a:ext uri="{FF2B5EF4-FFF2-40B4-BE49-F238E27FC236}">
                <a16:creationId xmlns:a16="http://schemas.microsoft.com/office/drawing/2014/main" id="{B9CABB0D-296A-4BDA-B9BD-80337BA99E76}"/>
              </a:ext>
            </a:extLst>
          </p:cNvPr>
          <p:cNvSpPr/>
          <p:nvPr/>
        </p:nvSpPr>
        <p:spPr>
          <a:xfrm>
            <a:off x="1118408" y="1601424"/>
            <a:ext cx="616358" cy="18450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3" name="箭头: 右 62">
            <a:extLst>
              <a:ext uri="{FF2B5EF4-FFF2-40B4-BE49-F238E27FC236}">
                <a16:creationId xmlns:a16="http://schemas.microsoft.com/office/drawing/2014/main" id="{21DE4A9D-3D98-4BA1-A238-4DF4C3B54377}"/>
              </a:ext>
            </a:extLst>
          </p:cNvPr>
          <p:cNvSpPr/>
          <p:nvPr/>
        </p:nvSpPr>
        <p:spPr>
          <a:xfrm>
            <a:off x="1109726" y="2779161"/>
            <a:ext cx="616358" cy="18450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4" name="箭头: 右 63">
            <a:extLst>
              <a:ext uri="{FF2B5EF4-FFF2-40B4-BE49-F238E27FC236}">
                <a16:creationId xmlns:a16="http://schemas.microsoft.com/office/drawing/2014/main" id="{F01E8D68-4D2A-436F-8C71-8FD77908FE37}"/>
              </a:ext>
            </a:extLst>
          </p:cNvPr>
          <p:cNvSpPr/>
          <p:nvPr/>
        </p:nvSpPr>
        <p:spPr>
          <a:xfrm>
            <a:off x="1132795" y="3905779"/>
            <a:ext cx="616358" cy="18450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6" name="箭头: 右 65">
            <a:extLst>
              <a:ext uri="{FF2B5EF4-FFF2-40B4-BE49-F238E27FC236}">
                <a16:creationId xmlns:a16="http://schemas.microsoft.com/office/drawing/2014/main" id="{4ACF30FC-5B70-4A58-992C-0C10EB20967D}"/>
              </a:ext>
            </a:extLst>
          </p:cNvPr>
          <p:cNvSpPr/>
          <p:nvPr/>
        </p:nvSpPr>
        <p:spPr>
          <a:xfrm>
            <a:off x="1112533" y="5077068"/>
            <a:ext cx="616358" cy="18450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7" name="箭头: 右 66">
            <a:extLst>
              <a:ext uri="{FF2B5EF4-FFF2-40B4-BE49-F238E27FC236}">
                <a16:creationId xmlns:a16="http://schemas.microsoft.com/office/drawing/2014/main" id="{7182A273-E6DB-410E-92E0-54BD0A64964A}"/>
              </a:ext>
            </a:extLst>
          </p:cNvPr>
          <p:cNvSpPr/>
          <p:nvPr/>
        </p:nvSpPr>
        <p:spPr>
          <a:xfrm>
            <a:off x="2476762" y="1618516"/>
            <a:ext cx="616358" cy="18450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箭头: 右 67">
            <a:extLst>
              <a:ext uri="{FF2B5EF4-FFF2-40B4-BE49-F238E27FC236}">
                <a16:creationId xmlns:a16="http://schemas.microsoft.com/office/drawing/2014/main" id="{319D5157-C7FD-4A61-9229-90051581496C}"/>
              </a:ext>
            </a:extLst>
          </p:cNvPr>
          <p:cNvSpPr/>
          <p:nvPr/>
        </p:nvSpPr>
        <p:spPr>
          <a:xfrm>
            <a:off x="2468080" y="2796253"/>
            <a:ext cx="616358" cy="18450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箭头: 右 68">
            <a:extLst>
              <a:ext uri="{FF2B5EF4-FFF2-40B4-BE49-F238E27FC236}">
                <a16:creationId xmlns:a16="http://schemas.microsoft.com/office/drawing/2014/main" id="{DF8B5181-63EC-42C6-8C90-1E312D573E2D}"/>
              </a:ext>
            </a:extLst>
          </p:cNvPr>
          <p:cNvSpPr/>
          <p:nvPr/>
        </p:nvSpPr>
        <p:spPr>
          <a:xfrm>
            <a:off x="2491149" y="3922871"/>
            <a:ext cx="616358" cy="18450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箭头: 右 69">
            <a:extLst>
              <a:ext uri="{FF2B5EF4-FFF2-40B4-BE49-F238E27FC236}">
                <a16:creationId xmlns:a16="http://schemas.microsoft.com/office/drawing/2014/main" id="{982EE61E-AF2E-4298-B4CD-217092C49196}"/>
              </a:ext>
            </a:extLst>
          </p:cNvPr>
          <p:cNvSpPr/>
          <p:nvPr/>
        </p:nvSpPr>
        <p:spPr>
          <a:xfrm>
            <a:off x="2470887" y="5094160"/>
            <a:ext cx="616358" cy="18450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箭头: 右 70">
            <a:extLst>
              <a:ext uri="{FF2B5EF4-FFF2-40B4-BE49-F238E27FC236}">
                <a16:creationId xmlns:a16="http://schemas.microsoft.com/office/drawing/2014/main" id="{5A081768-D1CF-4D38-8448-4D0E8115B945}"/>
              </a:ext>
            </a:extLst>
          </p:cNvPr>
          <p:cNvSpPr/>
          <p:nvPr/>
        </p:nvSpPr>
        <p:spPr>
          <a:xfrm>
            <a:off x="3828179" y="1601424"/>
            <a:ext cx="616358" cy="18450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箭头: 右 71">
            <a:extLst>
              <a:ext uri="{FF2B5EF4-FFF2-40B4-BE49-F238E27FC236}">
                <a16:creationId xmlns:a16="http://schemas.microsoft.com/office/drawing/2014/main" id="{FA52A57E-ACFB-40C0-A9BE-4A0411C79332}"/>
              </a:ext>
            </a:extLst>
          </p:cNvPr>
          <p:cNvSpPr/>
          <p:nvPr/>
        </p:nvSpPr>
        <p:spPr>
          <a:xfrm>
            <a:off x="3819497" y="2779161"/>
            <a:ext cx="616358" cy="18450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箭头: 右 72">
            <a:extLst>
              <a:ext uri="{FF2B5EF4-FFF2-40B4-BE49-F238E27FC236}">
                <a16:creationId xmlns:a16="http://schemas.microsoft.com/office/drawing/2014/main" id="{A68E2CC2-39DE-46F2-A7E8-795137CC75F3}"/>
              </a:ext>
            </a:extLst>
          </p:cNvPr>
          <p:cNvSpPr/>
          <p:nvPr/>
        </p:nvSpPr>
        <p:spPr>
          <a:xfrm>
            <a:off x="3842566" y="3905779"/>
            <a:ext cx="616358" cy="18450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箭头: 右 73">
            <a:extLst>
              <a:ext uri="{FF2B5EF4-FFF2-40B4-BE49-F238E27FC236}">
                <a16:creationId xmlns:a16="http://schemas.microsoft.com/office/drawing/2014/main" id="{FC2C49B7-EF9D-450E-AE25-1ED3B72888D8}"/>
              </a:ext>
            </a:extLst>
          </p:cNvPr>
          <p:cNvSpPr/>
          <p:nvPr/>
        </p:nvSpPr>
        <p:spPr>
          <a:xfrm>
            <a:off x="3822304" y="5077068"/>
            <a:ext cx="616358" cy="18450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56BF122F-8680-43DB-A932-A7B4BDFE1492}"/>
              </a:ext>
            </a:extLst>
          </p:cNvPr>
          <p:cNvGrpSpPr/>
          <p:nvPr/>
        </p:nvGrpSpPr>
        <p:grpSpPr>
          <a:xfrm>
            <a:off x="5722056" y="3009026"/>
            <a:ext cx="819324" cy="814631"/>
            <a:chOff x="5777473" y="3345461"/>
            <a:chExt cx="819324" cy="814631"/>
          </a:xfrm>
        </p:grpSpPr>
        <p:sp>
          <p:nvSpPr>
            <p:cNvPr id="89" name="立方体 88">
              <a:extLst>
                <a:ext uri="{FF2B5EF4-FFF2-40B4-BE49-F238E27FC236}">
                  <a16:creationId xmlns:a16="http://schemas.microsoft.com/office/drawing/2014/main" id="{FD588860-AA1D-41CA-AA1C-5C0CDF720B82}"/>
                </a:ext>
              </a:extLst>
            </p:cNvPr>
            <p:cNvSpPr/>
            <p:nvPr/>
          </p:nvSpPr>
          <p:spPr>
            <a:xfrm>
              <a:off x="5860719" y="3345461"/>
              <a:ext cx="736078" cy="720000"/>
            </a:xfrm>
            <a:prstGeom prst="cube">
              <a:avLst>
                <a:gd name="adj" fmla="val 4493"/>
              </a:avLst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立方体 93">
              <a:extLst>
                <a:ext uri="{FF2B5EF4-FFF2-40B4-BE49-F238E27FC236}">
                  <a16:creationId xmlns:a16="http://schemas.microsoft.com/office/drawing/2014/main" id="{BEF63C2C-D66F-4CBB-9FDF-93E43279563D}"/>
                </a:ext>
              </a:extLst>
            </p:cNvPr>
            <p:cNvSpPr/>
            <p:nvPr/>
          </p:nvSpPr>
          <p:spPr>
            <a:xfrm>
              <a:off x="5828172" y="3378341"/>
              <a:ext cx="736078" cy="720000"/>
            </a:xfrm>
            <a:prstGeom prst="cube">
              <a:avLst>
                <a:gd name="adj" fmla="val 4493"/>
              </a:avLst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立方体 95">
              <a:extLst>
                <a:ext uri="{FF2B5EF4-FFF2-40B4-BE49-F238E27FC236}">
                  <a16:creationId xmlns:a16="http://schemas.microsoft.com/office/drawing/2014/main" id="{9184207B-4388-45F7-AA41-FD3195A8F836}"/>
                </a:ext>
              </a:extLst>
            </p:cNvPr>
            <p:cNvSpPr/>
            <p:nvPr/>
          </p:nvSpPr>
          <p:spPr>
            <a:xfrm>
              <a:off x="5795625" y="3411221"/>
              <a:ext cx="736078" cy="720000"/>
            </a:xfrm>
            <a:prstGeom prst="cube">
              <a:avLst>
                <a:gd name="adj" fmla="val 4493"/>
              </a:avLst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立方体 94">
              <a:extLst>
                <a:ext uri="{FF2B5EF4-FFF2-40B4-BE49-F238E27FC236}">
                  <a16:creationId xmlns:a16="http://schemas.microsoft.com/office/drawing/2014/main" id="{88E2B1DD-06BE-40D0-8D43-D3DA4344D1BC}"/>
                </a:ext>
              </a:extLst>
            </p:cNvPr>
            <p:cNvSpPr/>
            <p:nvPr/>
          </p:nvSpPr>
          <p:spPr>
            <a:xfrm>
              <a:off x="5777473" y="3440092"/>
              <a:ext cx="736078" cy="720000"/>
            </a:xfrm>
            <a:prstGeom prst="cube">
              <a:avLst>
                <a:gd name="adj" fmla="val 4493"/>
              </a:avLst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+mj-lt"/>
                </a:rPr>
                <a:t>W</a:t>
              </a:r>
              <a:endParaRPr lang="zh-CN" altLang="en-US" dirty="0">
                <a:latin typeface="+mj-lt"/>
              </a:endParaRPr>
            </a:p>
          </p:txBody>
        </p: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D90BAEB8-C4F2-4694-8492-F9C641B46ED7}"/>
              </a:ext>
            </a:extLst>
          </p:cNvPr>
          <p:cNvGrpSpPr/>
          <p:nvPr/>
        </p:nvGrpSpPr>
        <p:grpSpPr>
          <a:xfrm>
            <a:off x="7203862" y="3009026"/>
            <a:ext cx="819324" cy="814631"/>
            <a:chOff x="5777473" y="3345461"/>
            <a:chExt cx="819324" cy="814631"/>
          </a:xfrm>
        </p:grpSpPr>
        <p:sp>
          <p:nvSpPr>
            <p:cNvPr id="99" name="立方体 98">
              <a:extLst>
                <a:ext uri="{FF2B5EF4-FFF2-40B4-BE49-F238E27FC236}">
                  <a16:creationId xmlns:a16="http://schemas.microsoft.com/office/drawing/2014/main" id="{389AFB73-4930-45A3-A9FF-B9C79E60F7EE}"/>
                </a:ext>
              </a:extLst>
            </p:cNvPr>
            <p:cNvSpPr/>
            <p:nvPr/>
          </p:nvSpPr>
          <p:spPr>
            <a:xfrm>
              <a:off x="5860719" y="3345461"/>
              <a:ext cx="736078" cy="720000"/>
            </a:xfrm>
            <a:prstGeom prst="cube">
              <a:avLst>
                <a:gd name="adj" fmla="val 4493"/>
              </a:avLst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立方体 99">
              <a:extLst>
                <a:ext uri="{FF2B5EF4-FFF2-40B4-BE49-F238E27FC236}">
                  <a16:creationId xmlns:a16="http://schemas.microsoft.com/office/drawing/2014/main" id="{322134FF-3FA6-4027-96AD-EC3CEECBF27A}"/>
                </a:ext>
              </a:extLst>
            </p:cNvPr>
            <p:cNvSpPr/>
            <p:nvPr/>
          </p:nvSpPr>
          <p:spPr>
            <a:xfrm>
              <a:off x="5828172" y="3378341"/>
              <a:ext cx="736078" cy="720000"/>
            </a:xfrm>
            <a:prstGeom prst="cube">
              <a:avLst>
                <a:gd name="adj" fmla="val 4493"/>
              </a:avLst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立方体 100">
              <a:extLst>
                <a:ext uri="{FF2B5EF4-FFF2-40B4-BE49-F238E27FC236}">
                  <a16:creationId xmlns:a16="http://schemas.microsoft.com/office/drawing/2014/main" id="{D461972B-7972-4113-9DAB-60213D13AF22}"/>
                </a:ext>
              </a:extLst>
            </p:cNvPr>
            <p:cNvSpPr/>
            <p:nvPr/>
          </p:nvSpPr>
          <p:spPr>
            <a:xfrm>
              <a:off x="5795625" y="3411221"/>
              <a:ext cx="736078" cy="720000"/>
            </a:xfrm>
            <a:prstGeom prst="cube">
              <a:avLst>
                <a:gd name="adj" fmla="val 4493"/>
              </a:avLst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立方体 101">
              <a:extLst>
                <a:ext uri="{FF2B5EF4-FFF2-40B4-BE49-F238E27FC236}">
                  <a16:creationId xmlns:a16="http://schemas.microsoft.com/office/drawing/2014/main" id="{822E7804-7B23-4116-BD21-45874137DFA5}"/>
                </a:ext>
              </a:extLst>
            </p:cNvPr>
            <p:cNvSpPr/>
            <p:nvPr/>
          </p:nvSpPr>
          <p:spPr>
            <a:xfrm>
              <a:off x="5777473" y="3440092"/>
              <a:ext cx="736078" cy="720000"/>
            </a:xfrm>
            <a:prstGeom prst="cube">
              <a:avLst>
                <a:gd name="adj" fmla="val 4493"/>
              </a:avLst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09" name="连接符: 肘形 108">
            <a:extLst>
              <a:ext uri="{FF2B5EF4-FFF2-40B4-BE49-F238E27FC236}">
                <a16:creationId xmlns:a16="http://schemas.microsoft.com/office/drawing/2014/main" id="{E9F3007E-F3DB-455A-A051-D68C76BA1B92}"/>
              </a:ext>
            </a:extLst>
          </p:cNvPr>
          <p:cNvCxnSpPr>
            <a:stCxn id="31" idx="3"/>
            <a:endCxn id="95" idx="2"/>
          </p:cNvCxnSpPr>
          <p:nvPr/>
        </p:nvCxnSpPr>
        <p:spPr>
          <a:xfrm>
            <a:off x="5162248" y="1689549"/>
            <a:ext cx="559808" cy="1790283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连接符: 肘形 110">
            <a:extLst>
              <a:ext uri="{FF2B5EF4-FFF2-40B4-BE49-F238E27FC236}">
                <a16:creationId xmlns:a16="http://schemas.microsoft.com/office/drawing/2014/main" id="{BAC9130F-E725-4B40-8C04-EDEEA32E0A2C}"/>
              </a:ext>
            </a:extLst>
          </p:cNvPr>
          <p:cNvCxnSpPr>
            <a:stCxn id="30" idx="3"/>
            <a:endCxn id="95" idx="2"/>
          </p:cNvCxnSpPr>
          <p:nvPr/>
        </p:nvCxnSpPr>
        <p:spPr>
          <a:xfrm>
            <a:off x="5162248" y="2869429"/>
            <a:ext cx="559808" cy="610403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连接符: 肘形 112">
            <a:extLst>
              <a:ext uri="{FF2B5EF4-FFF2-40B4-BE49-F238E27FC236}">
                <a16:creationId xmlns:a16="http://schemas.microsoft.com/office/drawing/2014/main" id="{81207CCB-B7CD-424D-9A53-10B3F7AE3E07}"/>
              </a:ext>
            </a:extLst>
          </p:cNvPr>
          <p:cNvCxnSpPr>
            <a:stCxn id="29" idx="3"/>
            <a:endCxn id="95" idx="2"/>
          </p:cNvCxnSpPr>
          <p:nvPr/>
        </p:nvCxnSpPr>
        <p:spPr>
          <a:xfrm flipV="1">
            <a:off x="5162248" y="3479832"/>
            <a:ext cx="559808" cy="528189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连接符: 肘形 114">
            <a:extLst>
              <a:ext uri="{FF2B5EF4-FFF2-40B4-BE49-F238E27FC236}">
                <a16:creationId xmlns:a16="http://schemas.microsoft.com/office/drawing/2014/main" id="{91002274-9428-4796-8857-2E42D6F4C54C}"/>
              </a:ext>
            </a:extLst>
          </p:cNvPr>
          <p:cNvCxnSpPr>
            <a:stCxn id="27" idx="3"/>
            <a:endCxn id="95" idx="2"/>
          </p:cNvCxnSpPr>
          <p:nvPr/>
        </p:nvCxnSpPr>
        <p:spPr>
          <a:xfrm flipV="1">
            <a:off x="5162248" y="3479832"/>
            <a:ext cx="559808" cy="1689488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箭头: 右 115">
            <a:extLst>
              <a:ext uri="{FF2B5EF4-FFF2-40B4-BE49-F238E27FC236}">
                <a16:creationId xmlns:a16="http://schemas.microsoft.com/office/drawing/2014/main" id="{5843CB0E-795D-4209-9D3D-857276656263}"/>
              </a:ext>
            </a:extLst>
          </p:cNvPr>
          <p:cNvSpPr/>
          <p:nvPr/>
        </p:nvSpPr>
        <p:spPr>
          <a:xfrm>
            <a:off x="6572831" y="3373520"/>
            <a:ext cx="616358" cy="18450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8E3D09C8-622E-4462-9D64-39ADEB4FA20C}"/>
              </a:ext>
            </a:extLst>
          </p:cNvPr>
          <p:cNvGrpSpPr/>
          <p:nvPr/>
        </p:nvGrpSpPr>
        <p:grpSpPr>
          <a:xfrm>
            <a:off x="8669275" y="2978071"/>
            <a:ext cx="819324" cy="814631"/>
            <a:chOff x="5777473" y="3345461"/>
            <a:chExt cx="819324" cy="814631"/>
          </a:xfrm>
        </p:grpSpPr>
        <p:sp>
          <p:nvSpPr>
            <p:cNvPr id="118" name="立方体 117">
              <a:extLst>
                <a:ext uri="{FF2B5EF4-FFF2-40B4-BE49-F238E27FC236}">
                  <a16:creationId xmlns:a16="http://schemas.microsoft.com/office/drawing/2014/main" id="{D96673DA-54CA-48FD-98CE-48D805D249C7}"/>
                </a:ext>
              </a:extLst>
            </p:cNvPr>
            <p:cNvSpPr/>
            <p:nvPr/>
          </p:nvSpPr>
          <p:spPr>
            <a:xfrm>
              <a:off x="5860719" y="3345461"/>
              <a:ext cx="736078" cy="720000"/>
            </a:xfrm>
            <a:prstGeom prst="cube">
              <a:avLst>
                <a:gd name="adj" fmla="val 4493"/>
              </a:avLst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立方体 118">
              <a:extLst>
                <a:ext uri="{FF2B5EF4-FFF2-40B4-BE49-F238E27FC236}">
                  <a16:creationId xmlns:a16="http://schemas.microsoft.com/office/drawing/2014/main" id="{927100F9-8C3A-4462-854B-6299DC1FEEAA}"/>
                </a:ext>
              </a:extLst>
            </p:cNvPr>
            <p:cNvSpPr/>
            <p:nvPr/>
          </p:nvSpPr>
          <p:spPr>
            <a:xfrm>
              <a:off x="5828172" y="3378341"/>
              <a:ext cx="736078" cy="720000"/>
            </a:xfrm>
            <a:prstGeom prst="cube">
              <a:avLst>
                <a:gd name="adj" fmla="val 4493"/>
              </a:avLst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立方体 119">
              <a:extLst>
                <a:ext uri="{FF2B5EF4-FFF2-40B4-BE49-F238E27FC236}">
                  <a16:creationId xmlns:a16="http://schemas.microsoft.com/office/drawing/2014/main" id="{0DE422AD-EE10-4DC4-A529-0435B928A21F}"/>
                </a:ext>
              </a:extLst>
            </p:cNvPr>
            <p:cNvSpPr/>
            <p:nvPr/>
          </p:nvSpPr>
          <p:spPr>
            <a:xfrm>
              <a:off x="5795625" y="3411221"/>
              <a:ext cx="736078" cy="720000"/>
            </a:xfrm>
            <a:prstGeom prst="cube">
              <a:avLst>
                <a:gd name="adj" fmla="val 4493"/>
              </a:avLst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立方体 120">
              <a:extLst>
                <a:ext uri="{FF2B5EF4-FFF2-40B4-BE49-F238E27FC236}">
                  <a16:creationId xmlns:a16="http://schemas.microsoft.com/office/drawing/2014/main" id="{02074AB7-3E75-42FE-8EDC-E5AB3AD20180}"/>
                </a:ext>
              </a:extLst>
            </p:cNvPr>
            <p:cNvSpPr/>
            <p:nvPr/>
          </p:nvSpPr>
          <p:spPr>
            <a:xfrm>
              <a:off x="5777473" y="3440092"/>
              <a:ext cx="736078" cy="720000"/>
            </a:xfrm>
            <a:prstGeom prst="cube">
              <a:avLst>
                <a:gd name="adj" fmla="val 4493"/>
              </a:avLst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+mj-lt"/>
                </a:rPr>
                <a:t>W</a:t>
              </a:r>
            </a:p>
          </p:txBody>
        </p:sp>
      </p:grpSp>
      <p:sp>
        <p:nvSpPr>
          <p:cNvPr id="123" name="文本框 122">
            <a:extLst>
              <a:ext uri="{FF2B5EF4-FFF2-40B4-BE49-F238E27FC236}">
                <a16:creationId xmlns:a16="http://schemas.microsoft.com/office/drawing/2014/main" id="{E3BF34E8-AC22-43DB-ACD0-00DA52D24D35}"/>
              </a:ext>
            </a:extLst>
          </p:cNvPr>
          <p:cNvSpPr txBox="1"/>
          <p:nvPr/>
        </p:nvSpPr>
        <p:spPr>
          <a:xfrm>
            <a:off x="1029873" y="1340389"/>
            <a:ext cx="703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Conv</a:t>
            </a:r>
          </a:p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Sigmoid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5E2A2C09-F747-4EA2-A174-8E6C7CC513D9}"/>
              </a:ext>
            </a:extLst>
          </p:cNvPr>
          <p:cNvSpPr txBox="1"/>
          <p:nvPr/>
        </p:nvSpPr>
        <p:spPr>
          <a:xfrm>
            <a:off x="1021915" y="2524762"/>
            <a:ext cx="703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Conv</a:t>
            </a:r>
          </a:p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Sigmoid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A5C8D3EC-E03A-499D-A38A-695120C991DC}"/>
              </a:ext>
            </a:extLst>
          </p:cNvPr>
          <p:cNvSpPr txBox="1"/>
          <p:nvPr/>
        </p:nvSpPr>
        <p:spPr>
          <a:xfrm>
            <a:off x="1032084" y="3657639"/>
            <a:ext cx="703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Conv</a:t>
            </a:r>
          </a:p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Sigmoid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3F26AF3A-E50F-49FA-A5DB-ABAE7751DD02}"/>
              </a:ext>
            </a:extLst>
          </p:cNvPr>
          <p:cNvSpPr txBox="1"/>
          <p:nvPr/>
        </p:nvSpPr>
        <p:spPr>
          <a:xfrm>
            <a:off x="1023471" y="4831272"/>
            <a:ext cx="703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Conv</a:t>
            </a:r>
          </a:p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Sigmoid</a:t>
            </a:r>
            <a:endParaRPr lang="zh-CN" alt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8" name="箭头: 右 127">
            <a:extLst>
              <a:ext uri="{FF2B5EF4-FFF2-40B4-BE49-F238E27FC236}">
                <a16:creationId xmlns:a16="http://schemas.microsoft.com/office/drawing/2014/main" id="{7AFB7A53-421B-474E-A171-4C0CA2997D17}"/>
              </a:ext>
            </a:extLst>
          </p:cNvPr>
          <p:cNvSpPr/>
          <p:nvPr/>
        </p:nvSpPr>
        <p:spPr>
          <a:xfrm rot="5400000">
            <a:off x="3237472" y="2196530"/>
            <a:ext cx="432000" cy="18450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箭头: 右 128">
            <a:extLst>
              <a:ext uri="{FF2B5EF4-FFF2-40B4-BE49-F238E27FC236}">
                <a16:creationId xmlns:a16="http://schemas.microsoft.com/office/drawing/2014/main" id="{8AA97B5E-EDDA-49CE-A932-90CBA89A9061}"/>
              </a:ext>
            </a:extLst>
          </p:cNvPr>
          <p:cNvSpPr/>
          <p:nvPr/>
        </p:nvSpPr>
        <p:spPr>
          <a:xfrm rot="5400000">
            <a:off x="3240149" y="4495832"/>
            <a:ext cx="410560" cy="18816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箭头: 右 129">
            <a:extLst>
              <a:ext uri="{FF2B5EF4-FFF2-40B4-BE49-F238E27FC236}">
                <a16:creationId xmlns:a16="http://schemas.microsoft.com/office/drawing/2014/main" id="{6A758DC0-2AD6-4E55-9A17-A32DD2EEDC6C}"/>
              </a:ext>
            </a:extLst>
          </p:cNvPr>
          <p:cNvSpPr/>
          <p:nvPr/>
        </p:nvSpPr>
        <p:spPr>
          <a:xfrm rot="5400000">
            <a:off x="3231259" y="3355389"/>
            <a:ext cx="432000" cy="18450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05EB326F-DE51-449A-B8F8-A40BC32972ED}"/>
              </a:ext>
            </a:extLst>
          </p:cNvPr>
          <p:cNvSpPr txBox="1"/>
          <p:nvPr/>
        </p:nvSpPr>
        <p:spPr>
          <a:xfrm>
            <a:off x="6478913" y="3126143"/>
            <a:ext cx="703586" cy="613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>
                <a:latin typeface="+mj-lt"/>
              </a:rPr>
              <a:t>1×1</a:t>
            </a:r>
          </a:p>
          <a:p>
            <a:pPr algn="ctr">
              <a:lnSpc>
                <a:spcPct val="150000"/>
              </a:lnSpc>
            </a:pPr>
            <a:r>
              <a:rPr lang="en-US" altLang="zh-CN" sz="1200" b="1" dirty="0">
                <a:latin typeface="+mj-lt"/>
              </a:rPr>
              <a:t>Refine</a:t>
            </a:r>
            <a:endParaRPr lang="zh-CN" altLang="en-US" sz="1200" b="1" dirty="0">
              <a:latin typeface="+mj-lt"/>
            </a:endParaRPr>
          </a:p>
        </p:txBody>
      </p:sp>
      <p:cxnSp>
        <p:nvCxnSpPr>
          <p:cNvPr id="133" name="连接符: 肘形 132">
            <a:extLst>
              <a:ext uri="{FF2B5EF4-FFF2-40B4-BE49-F238E27FC236}">
                <a16:creationId xmlns:a16="http://schemas.microsoft.com/office/drawing/2014/main" id="{E352B586-E4C0-40BB-B7E4-7D1B269E0790}"/>
              </a:ext>
            </a:extLst>
          </p:cNvPr>
          <p:cNvCxnSpPr>
            <a:cxnSpLocks/>
            <a:stCxn id="89" idx="0"/>
            <a:endCxn id="121" idx="2"/>
          </p:cNvCxnSpPr>
          <p:nvPr/>
        </p:nvCxnSpPr>
        <p:spPr>
          <a:xfrm rot="16200000" flipH="1">
            <a:off x="7209469" y="1989072"/>
            <a:ext cx="439851" cy="2479759"/>
          </a:xfrm>
          <a:prstGeom prst="bentConnector4">
            <a:avLst>
              <a:gd name="adj1" fmla="val -51972"/>
              <a:gd name="adj2" fmla="val 80776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箭头连接符 140">
            <a:extLst>
              <a:ext uri="{FF2B5EF4-FFF2-40B4-BE49-F238E27FC236}">
                <a16:creationId xmlns:a16="http://schemas.microsoft.com/office/drawing/2014/main" id="{F4F1114E-C5F8-4923-9F86-E929DD51A11F}"/>
              </a:ext>
            </a:extLst>
          </p:cNvPr>
          <p:cNvCxnSpPr/>
          <p:nvPr/>
        </p:nvCxnSpPr>
        <p:spPr>
          <a:xfrm>
            <a:off x="8051422" y="3450814"/>
            <a:ext cx="61785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文本框 142">
            <a:extLst>
              <a:ext uri="{FF2B5EF4-FFF2-40B4-BE49-F238E27FC236}">
                <a16:creationId xmlns:a16="http://schemas.microsoft.com/office/drawing/2014/main" id="{060E713D-6E35-42BD-AF4B-A8DE7D9F51BD}"/>
              </a:ext>
            </a:extLst>
          </p:cNvPr>
          <p:cNvSpPr txBox="1"/>
          <p:nvPr/>
        </p:nvSpPr>
        <p:spPr>
          <a:xfrm>
            <a:off x="8145544" y="3069079"/>
            <a:ext cx="401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+</a:t>
            </a:r>
            <a:endParaRPr lang="zh-CN" altLang="en-US" sz="2400" dirty="0"/>
          </a:p>
        </p:txBody>
      </p:sp>
      <p:cxnSp>
        <p:nvCxnSpPr>
          <p:cNvPr id="158" name="连接符: 肘形 157">
            <a:extLst>
              <a:ext uri="{FF2B5EF4-FFF2-40B4-BE49-F238E27FC236}">
                <a16:creationId xmlns:a16="http://schemas.microsoft.com/office/drawing/2014/main" id="{00C3F04C-53C4-4077-ABE2-003E8BF3C815}"/>
              </a:ext>
            </a:extLst>
          </p:cNvPr>
          <p:cNvCxnSpPr>
            <a:stCxn id="6" idx="3"/>
            <a:endCxn id="57" idx="2"/>
          </p:cNvCxnSpPr>
          <p:nvPr/>
        </p:nvCxnSpPr>
        <p:spPr>
          <a:xfrm rot="5400000" flipH="1" flipV="1">
            <a:off x="5476214" y="639243"/>
            <a:ext cx="90000" cy="9870153"/>
          </a:xfrm>
          <a:prstGeom prst="bentConnector3">
            <a:avLst>
              <a:gd name="adj1" fmla="val -28196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箭头连接符 160">
            <a:extLst>
              <a:ext uri="{FF2B5EF4-FFF2-40B4-BE49-F238E27FC236}">
                <a16:creationId xmlns:a16="http://schemas.microsoft.com/office/drawing/2014/main" id="{C8B07B24-ECC0-47FB-9530-08A198F9F4FE}"/>
              </a:ext>
            </a:extLst>
          </p:cNvPr>
          <p:cNvCxnSpPr>
            <a:stCxn id="118" idx="5"/>
            <a:endCxn id="52" idx="1"/>
          </p:cNvCxnSpPr>
          <p:nvPr/>
        </p:nvCxnSpPr>
        <p:spPr>
          <a:xfrm flipV="1">
            <a:off x="9488599" y="1689549"/>
            <a:ext cx="562843" cy="16323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箭头连接符 162">
            <a:extLst>
              <a:ext uri="{FF2B5EF4-FFF2-40B4-BE49-F238E27FC236}">
                <a16:creationId xmlns:a16="http://schemas.microsoft.com/office/drawing/2014/main" id="{0AB823CA-4AFA-4235-91B3-81CBB7371300}"/>
              </a:ext>
            </a:extLst>
          </p:cNvPr>
          <p:cNvCxnSpPr>
            <a:stCxn id="118" idx="5"/>
            <a:endCxn id="61" idx="1"/>
          </p:cNvCxnSpPr>
          <p:nvPr/>
        </p:nvCxnSpPr>
        <p:spPr>
          <a:xfrm flipV="1">
            <a:off x="9488599" y="2877592"/>
            <a:ext cx="562843" cy="4443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接箭头连接符 164">
            <a:extLst>
              <a:ext uri="{FF2B5EF4-FFF2-40B4-BE49-F238E27FC236}">
                <a16:creationId xmlns:a16="http://schemas.microsoft.com/office/drawing/2014/main" id="{396FB272-816B-41E6-8E8A-269C61BD3D82}"/>
              </a:ext>
            </a:extLst>
          </p:cNvPr>
          <p:cNvCxnSpPr>
            <a:cxnSpLocks/>
            <a:stCxn id="118" idx="5"/>
            <a:endCxn id="55" idx="1"/>
          </p:cNvCxnSpPr>
          <p:nvPr/>
        </p:nvCxnSpPr>
        <p:spPr>
          <a:xfrm>
            <a:off x="9488599" y="3321896"/>
            <a:ext cx="562843" cy="6861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箭头连接符 166">
            <a:extLst>
              <a:ext uri="{FF2B5EF4-FFF2-40B4-BE49-F238E27FC236}">
                <a16:creationId xmlns:a16="http://schemas.microsoft.com/office/drawing/2014/main" id="{263E3656-9EFD-4638-B54B-B9F57D48C7BF}"/>
              </a:ext>
            </a:extLst>
          </p:cNvPr>
          <p:cNvCxnSpPr>
            <a:cxnSpLocks/>
            <a:stCxn id="118" idx="5"/>
            <a:endCxn id="58" idx="1"/>
          </p:cNvCxnSpPr>
          <p:nvPr/>
        </p:nvCxnSpPr>
        <p:spPr>
          <a:xfrm>
            <a:off x="9488599" y="3321896"/>
            <a:ext cx="562843" cy="18474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文本框 175">
            <a:extLst>
              <a:ext uri="{FF2B5EF4-FFF2-40B4-BE49-F238E27FC236}">
                <a16:creationId xmlns:a16="http://schemas.microsoft.com/office/drawing/2014/main" id="{084C6B8E-457C-4845-8FF8-361F494D8B8D}"/>
              </a:ext>
            </a:extLst>
          </p:cNvPr>
          <p:cNvSpPr txBox="1"/>
          <p:nvPr/>
        </p:nvSpPr>
        <p:spPr>
          <a:xfrm>
            <a:off x="9569335" y="3174630"/>
            <a:ext cx="40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×</a:t>
            </a:r>
            <a:endParaRPr lang="zh-CN" altLang="en-US" b="1" dirty="0"/>
          </a:p>
        </p:txBody>
      </p:sp>
      <p:grpSp>
        <p:nvGrpSpPr>
          <p:cNvPr id="178" name="组合 177">
            <a:extLst>
              <a:ext uri="{FF2B5EF4-FFF2-40B4-BE49-F238E27FC236}">
                <a16:creationId xmlns:a16="http://schemas.microsoft.com/office/drawing/2014/main" id="{952D85F6-B52F-4F29-9962-64C703A7DFFF}"/>
              </a:ext>
            </a:extLst>
          </p:cNvPr>
          <p:cNvGrpSpPr/>
          <p:nvPr/>
        </p:nvGrpSpPr>
        <p:grpSpPr>
          <a:xfrm>
            <a:off x="11292000" y="3119832"/>
            <a:ext cx="900000" cy="720000"/>
            <a:chOff x="7208772" y="3928270"/>
            <a:chExt cx="900000" cy="720000"/>
          </a:xfrm>
        </p:grpSpPr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id="{6D1674FC-6680-4A9E-9755-FF3971AA238F}"/>
                </a:ext>
              </a:extLst>
            </p:cNvPr>
            <p:cNvSpPr/>
            <p:nvPr/>
          </p:nvSpPr>
          <p:spPr>
            <a:xfrm>
              <a:off x="7249860" y="3928270"/>
              <a:ext cx="720000" cy="720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0" name="文本框 179">
              <a:extLst>
                <a:ext uri="{FF2B5EF4-FFF2-40B4-BE49-F238E27FC236}">
                  <a16:creationId xmlns:a16="http://schemas.microsoft.com/office/drawing/2014/main" id="{23AB7358-E8AA-4139-89A1-372D29FEB150}"/>
                </a:ext>
              </a:extLst>
            </p:cNvPr>
            <p:cNvSpPr txBox="1"/>
            <p:nvPr/>
          </p:nvSpPr>
          <p:spPr>
            <a:xfrm>
              <a:off x="7208772" y="4154123"/>
              <a:ext cx="90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chemeClr val="bg1"/>
                  </a:solidFill>
                  <a:latin typeface="+mj-lt"/>
                </a:rPr>
                <a:t>Score map</a:t>
              </a:r>
            </a:p>
          </p:txBody>
        </p:sp>
      </p:grpSp>
      <p:cxnSp>
        <p:nvCxnSpPr>
          <p:cNvPr id="182" name="直接箭头连接符 181">
            <a:extLst>
              <a:ext uri="{FF2B5EF4-FFF2-40B4-BE49-F238E27FC236}">
                <a16:creationId xmlns:a16="http://schemas.microsoft.com/office/drawing/2014/main" id="{F7D589BD-76B0-4140-B216-0DDAC9E3A3F6}"/>
              </a:ext>
            </a:extLst>
          </p:cNvPr>
          <p:cNvCxnSpPr>
            <a:endCxn id="180" idx="1"/>
          </p:cNvCxnSpPr>
          <p:nvPr/>
        </p:nvCxnSpPr>
        <p:spPr>
          <a:xfrm>
            <a:off x="10827886" y="1688679"/>
            <a:ext cx="464114" cy="17955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箭头连接符 183">
            <a:extLst>
              <a:ext uri="{FF2B5EF4-FFF2-40B4-BE49-F238E27FC236}">
                <a16:creationId xmlns:a16="http://schemas.microsoft.com/office/drawing/2014/main" id="{76F17793-8961-4320-822D-2DFAB2361BCF}"/>
              </a:ext>
            </a:extLst>
          </p:cNvPr>
          <p:cNvCxnSpPr>
            <a:endCxn id="180" idx="1"/>
          </p:cNvCxnSpPr>
          <p:nvPr/>
        </p:nvCxnSpPr>
        <p:spPr>
          <a:xfrm>
            <a:off x="10805672" y="2869429"/>
            <a:ext cx="486328" cy="6147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接箭头连接符 185">
            <a:extLst>
              <a:ext uri="{FF2B5EF4-FFF2-40B4-BE49-F238E27FC236}">
                <a16:creationId xmlns:a16="http://schemas.microsoft.com/office/drawing/2014/main" id="{B3EFE508-E224-4BDA-90EA-7E04D6D34A99}"/>
              </a:ext>
            </a:extLst>
          </p:cNvPr>
          <p:cNvCxnSpPr>
            <a:endCxn id="180" idx="1"/>
          </p:cNvCxnSpPr>
          <p:nvPr/>
        </p:nvCxnSpPr>
        <p:spPr>
          <a:xfrm flipV="1">
            <a:off x="10827886" y="3484185"/>
            <a:ext cx="464114" cy="5309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接箭头连接符 187">
            <a:extLst>
              <a:ext uri="{FF2B5EF4-FFF2-40B4-BE49-F238E27FC236}">
                <a16:creationId xmlns:a16="http://schemas.microsoft.com/office/drawing/2014/main" id="{93E1AA32-A0F3-405D-B584-D0D9B2A66C10}"/>
              </a:ext>
            </a:extLst>
          </p:cNvPr>
          <p:cNvCxnSpPr>
            <a:endCxn id="180" idx="1"/>
          </p:cNvCxnSpPr>
          <p:nvPr/>
        </p:nvCxnSpPr>
        <p:spPr>
          <a:xfrm flipV="1">
            <a:off x="10805672" y="3484185"/>
            <a:ext cx="486328" cy="17022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本框 104">
            <a:extLst>
              <a:ext uri="{FF2B5EF4-FFF2-40B4-BE49-F238E27FC236}">
                <a16:creationId xmlns:a16="http://schemas.microsoft.com/office/drawing/2014/main" id="{05EB326F-DE51-449A-B8F8-A40BC32972ED}"/>
              </a:ext>
            </a:extLst>
          </p:cNvPr>
          <p:cNvSpPr txBox="1"/>
          <p:nvPr/>
        </p:nvSpPr>
        <p:spPr>
          <a:xfrm>
            <a:off x="4639146" y="5794955"/>
            <a:ext cx="1450949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b="1" dirty="0" err="1" smtClean="0">
                <a:latin typeface="+mj-lt"/>
              </a:rPr>
              <a:t>softmax</a:t>
            </a:r>
            <a:endParaRPr lang="zh-CN" altLang="en-US" sz="1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3370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955D7BB-AF24-46A0-90AA-6DCB702008C8}"/>
              </a:ext>
            </a:extLst>
          </p:cNvPr>
          <p:cNvSpPr txBox="1"/>
          <p:nvPr/>
        </p:nvSpPr>
        <p:spPr>
          <a:xfrm>
            <a:off x="119922" y="149903"/>
            <a:ext cx="5156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+mj-lt"/>
                <a:ea typeface="楷体" panose="02010609060101010101" pitchFamily="49" charset="-122"/>
              </a:rPr>
              <a:t>3.3 </a:t>
            </a:r>
            <a:r>
              <a:rPr lang="zh-CN" altLang="en-US" sz="3200" b="1" dirty="0">
                <a:latin typeface="+mj-lt"/>
                <a:ea typeface="楷体" panose="02010609060101010101" pitchFamily="49" charset="-122"/>
              </a:rPr>
              <a:t>实验结果</a:t>
            </a:r>
            <a:r>
              <a:rPr lang="en-US" altLang="zh-CN" sz="3200" b="1" dirty="0">
                <a:latin typeface="+mj-lt"/>
                <a:ea typeface="楷体" panose="02010609060101010101" pitchFamily="49" charset="-122"/>
              </a:rPr>
              <a:t>—</a:t>
            </a:r>
            <a:r>
              <a:rPr lang="en-US" altLang="zh-CN" sz="3200" dirty="0">
                <a:latin typeface="+mj-lt"/>
                <a:ea typeface="楷体" panose="02010609060101010101" pitchFamily="49" charset="-122"/>
              </a:rPr>
              <a:t>Pascal</a:t>
            </a:r>
            <a:endParaRPr lang="zh-CN" altLang="en-US" sz="3200" dirty="0"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D2FBD6B-DABD-41A5-BECC-D38BBE1F9A42}"/>
              </a:ext>
            </a:extLst>
          </p:cNvPr>
          <p:cNvSpPr txBox="1"/>
          <p:nvPr/>
        </p:nvSpPr>
        <p:spPr>
          <a:xfrm>
            <a:off x="11790948" y="6384758"/>
            <a:ext cx="511888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1" b="1" i="1" dirty="0" smtClean="0">
                <a:solidFill>
                  <a:srgbClr val="FFFF00"/>
                </a:solidFill>
                <a:latin typeface="+mj-lt"/>
              </a:rPr>
              <a:t>18</a:t>
            </a:r>
            <a:endParaRPr lang="zh-CN" altLang="en-US" sz="1801" b="1" i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39968C-D535-4CEC-9D78-D9F70F5CB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613" y="919499"/>
            <a:ext cx="3837866" cy="236980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63D7D850-8A61-46F6-98DA-866F5272C60E}"/>
              </a:ext>
            </a:extLst>
          </p:cNvPr>
          <p:cNvGrpSpPr/>
          <p:nvPr/>
        </p:nvGrpSpPr>
        <p:grpSpPr>
          <a:xfrm>
            <a:off x="1372600" y="919499"/>
            <a:ext cx="4416788" cy="5129163"/>
            <a:chOff x="-1147676" y="-101601"/>
            <a:chExt cx="5098921" cy="6134103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67C6A58-3E20-4B49-9A86-50389A7F89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129" b="31933"/>
            <a:stretch/>
          </p:blipFill>
          <p:spPr>
            <a:xfrm>
              <a:off x="585745" y="-101601"/>
              <a:ext cx="3365500" cy="6134102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145D531-62B4-4278-9209-60D8F797D9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3960" b="31933"/>
            <a:stretch/>
          </p:blipFill>
          <p:spPr>
            <a:xfrm>
              <a:off x="-1147676" y="-101600"/>
              <a:ext cx="1757276" cy="6134102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23160BAC-4808-450C-A0D2-6A747B0548B7}"/>
              </a:ext>
            </a:extLst>
          </p:cNvPr>
          <p:cNvGrpSpPr/>
          <p:nvPr/>
        </p:nvGrpSpPr>
        <p:grpSpPr>
          <a:xfrm>
            <a:off x="6240956" y="3314150"/>
            <a:ext cx="4134578" cy="2854583"/>
            <a:chOff x="3454700" y="856000"/>
            <a:chExt cx="4800000" cy="3248858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9E4CAA8-23FD-483A-BE6D-32168939B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90306"/>
            <a:stretch/>
          </p:blipFill>
          <p:spPr>
            <a:xfrm>
              <a:off x="3454700" y="856000"/>
              <a:ext cx="4800000" cy="523458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767C1E6-1277-4803-93B2-AFAD5A29C3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9530"/>
            <a:stretch/>
          </p:blipFill>
          <p:spPr>
            <a:xfrm>
              <a:off x="3454700" y="1379458"/>
              <a:ext cx="4800000" cy="2725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924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17A4AA0-A47D-46C3-9B97-4784957012DC}"/>
              </a:ext>
            </a:extLst>
          </p:cNvPr>
          <p:cNvSpPr txBox="1"/>
          <p:nvPr/>
        </p:nvSpPr>
        <p:spPr>
          <a:xfrm>
            <a:off x="119922" y="149904"/>
            <a:ext cx="2074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+mj-lt"/>
                <a:ea typeface="楷体" panose="02010609060101010101" pitchFamily="49" charset="-122"/>
              </a:rPr>
              <a:t>3.4</a:t>
            </a:r>
            <a:r>
              <a:rPr lang="en-US" altLang="zh-CN" sz="3200" b="1" dirty="0">
                <a:latin typeface="+mj-lt"/>
                <a:ea typeface="楷体" panose="02010609060101010101" pitchFamily="49" charset="-122"/>
              </a:rPr>
              <a:t>. </a:t>
            </a:r>
            <a:r>
              <a:rPr lang="zh-CN" altLang="en-US" sz="3200" b="1" dirty="0">
                <a:latin typeface="+mj-lt"/>
                <a:ea typeface="楷体" panose="02010609060101010101" pitchFamily="49" charset="-122"/>
              </a:rPr>
              <a:t>总结</a:t>
            </a: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AF01DC34-35CD-4552-AD8F-C1B32AA8944B}"/>
              </a:ext>
            </a:extLst>
          </p:cNvPr>
          <p:cNvSpPr/>
          <p:nvPr/>
        </p:nvSpPr>
        <p:spPr>
          <a:xfrm>
            <a:off x="4363826" y="3803841"/>
            <a:ext cx="974126" cy="271513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801">
              <a:solidFill>
                <a:schemeClr val="tx1"/>
              </a:solidFill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8CCB3C3D-631C-4341-AFC5-D89DE9C19264}"/>
              </a:ext>
            </a:extLst>
          </p:cNvPr>
          <p:cNvSpPr/>
          <p:nvPr/>
        </p:nvSpPr>
        <p:spPr>
          <a:xfrm>
            <a:off x="6747397" y="3803839"/>
            <a:ext cx="974126" cy="271513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801">
              <a:solidFill>
                <a:schemeClr val="tx1"/>
              </a:solidFill>
            </a:endParaRP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14E17B98-74C0-44C9-A61C-0F8E772BE3B6}"/>
              </a:ext>
            </a:extLst>
          </p:cNvPr>
          <p:cNvSpPr/>
          <p:nvPr/>
        </p:nvSpPr>
        <p:spPr>
          <a:xfrm>
            <a:off x="1921872" y="3828113"/>
            <a:ext cx="974126" cy="271513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801">
              <a:solidFill>
                <a:schemeClr val="tx1"/>
              </a:solidFill>
            </a:endParaRP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2822CC08-EC20-4DF2-901E-23D77C860258}"/>
              </a:ext>
            </a:extLst>
          </p:cNvPr>
          <p:cNvSpPr/>
          <p:nvPr/>
        </p:nvSpPr>
        <p:spPr>
          <a:xfrm>
            <a:off x="9158795" y="3803839"/>
            <a:ext cx="974126" cy="271513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801">
              <a:solidFill>
                <a:schemeClr val="tx1"/>
              </a:solidFill>
            </a:endParaRP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AB60FBE4-EA39-472F-B1D2-45FC60DEAB2E}"/>
              </a:ext>
            </a:extLst>
          </p:cNvPr>
          <p:cNvCxnSpPr/>
          <p:nvPr/>
        </p:nvCxnSpPr>
        <p:spPr>
          <a:xfrm flipV="1">
            <a:off x="119922" y="971552"/>
            <a:ext cx="1708878" cy="299231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4A975A7-46BE-4643-8451-AA8196E0C524}"/>
              </a:ext>
            </a:extLst>
          </p:cNvPr>
          <p:cNvCxnSpPr/>
          <p:nvPr/>
        </p:nvCxnSpPr>
        <p:spPr>
          <a:xfrm>
            <a:off x="1833691" y="972836"/>
            <a:ext cx="366460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F34CF158-BEF8-4724-A95F-7B00D790522B}"/>
              </a:ext>
            </a:extLst>
          </p:cNvPr>
          <p:cNvCxnSpPr/>
          <p:nvPr/>
        </p:nvCxnSpPr>
        <p:spPr>
          <a:xfrm>
            <a:off x="119922" y="3963870"/>
            <a:ext cx="0" cy="7605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9E81383E-540B-46DF-A126-90DF88472ECB}"/>
              </a:ext>
            </a:extLst>
          </p:cNvPr>
          <p:cNvCxnSpPr/>
          <p:nvPr/>
        </p:nvCxnSpPr>
        <p:spPr>
          <a:xfrm>
            <a:off x="119924" y="4724401"/>
            <a:ext cx="1173870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F3732B27-332D-4249-9963-A9044C8346C0}"/>
              </a:ext>
            </a:extLst>
          </p:cNvPr>
          <p:cNvCxnSpPr/>
          <p:nvPr/>
        </p:nvCxnSpPr>
        <p:spPr>
          <a:xfrm>
            <a:off x="5498293" y="971550"/>
            <a:ext cx="597707" cy="134156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5731B4BC-DB15-445C-8B67-E57EC7F98554}"/>
              </a:ext>
            </a:extLst>
          </p:cNvPr>
          <p:cNvCxnSpPr>
            <a:cxnSpLocks/>
          </p:cNvCxnSpPr>
          <p:nvPr/>
        </p:nvCxnSpPr>
        <p:spPr>
          <a:xfrm>
            <a:off x="6096001" y="2313114"/>
            <a:ext cx="5762626" cy="80735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CDD095C9-7A4A-48FE-B9F2-0D138ACE8317}"/>
              </a:ext>
            </a:extLst>
          </p:cNvPr>
          <p:cNvCxnSpPr/>
          <p:nvPr/>
        </p:nvCxnSpPr>
        <p:spPr>
          <a:xfrm flipV="1">
            <a:off x="11858626" y="3120468"/>
            <a:ext cx="0" cy="159668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>
            <a:extLst>
              <a:ext uri="{FF2B5EF4-FFF2-40B4-BE49-F238E27FC236}">
                <a16:creationId xmlns:a16="http://schemas.microsoft.com/office/drawing/2014/main" id="{68CCB4FC-7136-40BA-86E4-23CF6DD2382F}"/>
              </a:ext>
            </a:extLst>
          </p:cNvPr>
          <p:cNvSpPr/>
          <p:nvPr/>
        </p:nvSpPr>
        <p:spPr>
          <a:xfrm>
            <a:off x="1558850" y="4463130"/>
            <a:ext cx="1728000" cy="1728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801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D1C6BA13-0B5E-4BA1-B3B3-885FE5CC72F3}"/>
              </a:ext>
            </a:extLst>
          </p:cNvPr>
          <p:cNvSpPr/>
          <p:nvPr/>
        </p:nvSpPr>
        <p:spPr>
          <a:xfrm>
            <a:off x="6370459" y="4494280"/>
            <a:ext cx="1728000" cy="1728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801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B839FB9B-EF09-482C-96FA-CDA6D85D8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188" y="4402464"/>
            <a:ext cx="1239323" cy="419049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03EBC8C1-5CB4-45BA-9F07-E24BDEE48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100" y="4406559"/>
            <a:ext cx="1178718" cy="419049"/>
          </a:xfrm>
          <a:prstGeom prst="rect">
            <a:avLst/>
          </a:prstGeom>
        </p:spPr>
      </p:pic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77C2A2F7-19C3-45C4-A3BE-253D12FC9EBB}"/>
              </a:ext>
            </a:extLst>
          </p:cNvPr>
          <p:cNvCxnSpPr>
            <a:cxnSpLocks/>
          </p:cNvCxnSpPr>
          <p:nvPr/>
        </p:nvCxnSpPr>
        <p:spPr>
          <a:xfrm>
            <a:off x="11694514" y="2962276"/>
            <a:ext cx="0" cy="13914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42">
            <a:extLst>
              <a:ext uri="{FF2B5EF4-FFF2-40B4-BE49-F238E27FC236}">
                <a16:creationId xmlns:a16="http://schemas.microsoft.com/office/drawing/2014/main" id="{61BF3A7E-7D5C-46C6-8987-571760A4DEBC}"/>
              </a:ext>
            </a:extLst>
          </p:cNvPr>
          <p:cNvSpPr/>
          <p:nvPr/>
        </p:nvSpPr>
        <p:spPr>
          <a:xfrm>
            <a:off x="11658601" y="2838451"/>
            <a:ext cx="72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801"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D44115F-8550-413B-8916-D74BB5FCC771}"/>
              </a:ext>
            </a:extLst>
          </p:cNvPr>
          <p:cNvGrpSpPr/>
          <p:nvPr/>
        </p:nvGrpSpPr>
        <p:grpSpPr>
          <a:xfrm>
            <a:off x="707483" y="3383130"/>
            <a:ext cx="1126208" cy="1080000"/>
            <a:chOff x="1325461" y="3028426"/>
            <a:chExt cx="1126208" cy="1080000"/>
          </a:xfrm>
          <a:solidFill>
            <a:srgbClr val="32D64D"/>
          </a:solidFill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72DB56D6-3C14-4DEA-9D7F-0D4B7FC1803C}"/>
                </a:ext>
              </a:extLst>
            </p:cNvPr>
            <p:cNvSpPr/>
            <p:nvPr/>
          </p:nvSpPr>
          <p:spPr>
            <a:xfrm>
              <a:off x="1325461" y="3028426"/>
              <a:ext cx="1080000" cy="108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FF00"/>
                </a:solidFill>
                <a:latin typeface="+mj-lt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3F6F8D5E-269D-485B-9417-FE9D1776BFB5}"/>
                </a:ext>
              </a:extLst>
            </p:cNvPr>
            <p:cNvSpPr txBox="1"/>
            <p:nvPr/>
          </p:nvSpPr>
          <p:spPr>
            <a:xfrm>
              <a:off x="1470158" y="3345154"/>
              <a:ext cx="9815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solidFill>
                    <a:srgbClr val="FFFF00"/>
                  </a:solidFill>
                  <a:latin typeface="+mj-lt"/>
                </a:rPr>
                <a:t>ResNet</a:t>
              </a:r>
              <a:endParaRPr lang="en-US" altLang="zh-CN" dirty="0">
                <a:solidFill>
                  <a:srgbClr val="FFFF00"/>
                </a:solidFill>
                <a:latin typeface="+mj-lt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84DAC624-22F2-415F-A2E3-B962522D767F}"/>
              </a:ext>
            </a:extLst>
          </p:cNvPr>
          <p:cNvGrpSpPr/>
          <p:nvPr/>
        </p:nvGrpSpPr>
        <p:grpSpPr>
          <a:xfrm>
            <a:off x="3101621" y="3378810"/>
            <a:ext cx="1080000" cy="1080000"/>
            <a:chOff x="2356216" y="1593092"/>
            <a:chExt cx="1080000" cy="1080000"/>
          </a:xfrm>
          <a:solidFill>
            <a:srgbClr val="758EF7"/>
          </a:solidFill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B93AE8D4-2847-4D46-8E91-FAF1656529A1}"/>
                </a:ext>
              </a:extLst>
            </p:cNvPr>
            <p:cNvSpPr/>
            <p:nvPr/>
          </p:nvSpPr>
          <p:spPr>
            <a:xfrm>
              <a:off x="2356216" y="1593092"/>
              <a:ext cx="1080000" cy="108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87D04450-5F62-422D-AC78-39C35760F722}"/>
                </a:ext>
              </a:extLst>
            </p:cNvPr>
            <p:cNvSpPr txBox="1"/>
            <p:nvPr/>
          </p:nvSpPr>
          <p:spPr>
            <a:xfrm>
              <a:off x="2569263" y="1941427"/>
              <a:ext cx="715245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+mj-lt"/>
                </a:rPr>
                <a:t>CCL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DD5FD973-3EEA-4D53-B581-B073EAB3322B}"/>
              </a:ext>
            </a:extLst>
          </p:cNvPr>
          <p:cNvGrpSpPr/>
          <p:nvPr/>
        </p:nvGrpSpPr>
        <p:grpSpPr>
          <a:xfrm>
            <a:off x="5500522" y="3395960"/>
            <a:ext cx="1080000" cy="1080000"/>
            <a:chOff x="2538593" y="2991505"/>
            <a:chExt cx="1080000" cy="1080000"/>
          </a:xfrm>
          <a:solidFill>
            <a:srgbClr val="758EF7"/>
          </a:solidFill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D02C0750-9D1F-4438-A424-35E52456408C}"/>
                </a:ext>
              </a:extLst>
            </p:cNvPr>
            <p:cNvSpPr/>
            <p:nvPr/>
          </p:nvSpPr>
          <p:spPr>
            <a:xfrm>
              <a:off x="2538593" y="2991505"/>
              <a:ext cx="1080000" cy="108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E9B5CC89-EBD6-41FD-B4E4-8167F81EE92B}"/>
                </a:ext>
              </a:extLst>
            </p:cNvPr>
            <p:cNvSpPr txBox="1"/>
            <p:nvPr/>
          </p:nvSpPr>
          <p:spPr>
            <a:xfrm>
              <a:off x="2690192" y="3346839"/>
              <a:ext cx="848379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+mj-lt"/>
                </a:rPr>
                <a:t>Gates</a:t>
              </a: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02B92145-B100-4497-BD81-659C5C220DEB}"/>
              </a:ext>
            </a:extLst>
          </p:cNvPr>
          <p:cNvGrpSpPr/>
          <p:nvPr/>
        </p:nvGrpSpPr>
        <p:grpSpPr>
          <a:xfrm>
            <a:off x="7926947" y="3395960"/>
            <a:ext cx="1297820" cy="1080000"/>
            <a:chOff x="1276216" y="4426839"/>
            <a:chExt cx="1297820" cy="1080000"/>
          </a:xfrm>
          <a:solidFill>
            <a:srgbClr val="32D64D"/>
          </a:solidFill>
        </p:grpSpPr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272068A6-3E8D-47F9-9278-E966D071C1A4}"/>
                </a:ext>
              </a:extLst>
            </p:cNvPr>
            <p:cNvSpPr/>
            <p:nvPr/>
          </p:nvSpPr>
          <p:spPr>
            <a:xfrm>
              <a:off x="1276216" y="4426839"/>
              <a:ext cx="1080000" cy="108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FF00"/>
                </a:solidFill>
                <a:latin typeface="+mj-lt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DB00A5DC-926F-412E-8E70-A50B82DDACD9}"/>
                </a:ext>
              </a:extLst>
            </p:cNvPr>
            <p:cNvSpPr txBox="1"/>
            <p:nvPr/>
          </p:nvSpPr>
          <p:spPr>
            <a:xfrm>
              <a:off x="1276216" y="4753250"/>
              <a:ext cx="1297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solidFill>
                    <a:srgbClr val="FFFF00"/>
                  </a:solidFill>
                  <a:latin typeface="+mj-lt"/>
                </a:rPr>
                <a:t>Upsample</a:t>
              </a:r>
              <a:endParaRPr lang="en-US" altLang="zh-CN" dirty="0">
                <a:solidFill>
                  <a:srgbClr val="FFFF00"/>
                </a:solidFill>
                <a:latin typeface="+mj-lt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244BC92C-EA59-4780-A4C9-6215B44272B8}"/>
              </a:ext>
            </a:extLst>
          </p:cNvPr>
          <p:cNvGrpSpPr/>
          <p:nvPr/>
        </p:nvGrpSpPr>
        <p:grpSpPr>
          <a:xfrm>
            <a:off x="1900216" y="4817100"/>
            <a:ext cx="1193859" cy="1080000"/>
            <a:chOff x="1325461" y="3028426"/>
            <a:chExt cx="1193859" cy="1080000"/>
          </a:xfrm>
          <a:solidFill>
            <a:srgbClr val="32D64D"/>
          </a:solidFill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0F233E4B-BE0A-4AF2-88D6-4C478E869D1A}"/>
                </a:ext>
              </a:extLst>
            </p:cNvPr>
            <p:cNvSpPr/>
            <p:nvPr/>
          </p:nvSpPr>
          <p:spPr>
            <a:xfrm>
              <a:off x="1325461" y="3028426"/>
              <a:ext cx="1080000" cy="108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FF00"/>
                </a:solidFill>
                <a:latin typeface="+mj-lt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7711C411-47ED-41C8-A768-CF8E447ADC4F}"/>
                </a:ext>
              </a:extLst>
            </p:cNvPr>
            <p:cNvSpPr txBox="1"/>
            <p:nvPr/>
          </p:nvSpPr>
          <p:spPr>
            <a:xfrm>
              <a:off x="1537809" y="3354451"/>
              <a:ext cx="9815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FFFF00"/>
                  </a:solidFill>
                  <a:latin typeface="+mj-lt"/>
                </a:rPr>
                <a:t>CNN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6F0AA534-2E75-4044-A28F-D1621AA62B52}"/>
              </a:ext>
            </a:extLst>
          </p:cNvPr>
          <p:cNvGrpSpPr/>
          <p:nvPr/>
        </p:nvGrpSpPr>
        <p:grpSpPr>
          <a:xfrm>
            <a:off x="6703172" y="4817100"/>
            <a:ext cx="1193859" cy="1080000"/>
            <a:chOff x="1325461" y="3028426"/>
            <a:chExt cx="1193859" cy="1080000"/>
          </a:xfrm>
          <a:solidFill>
            <a:srgbClr val="32D64D"/>
          </a:solidFill>
        </p:grpSpPr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DBBE5BB4-E868-4D38-80D5-D88AC7D64619}"/>
                </a:ext>
              </a:extLst>
            </p:cNvPr>
            <p:cNvSpPr/>
            <p:nvPr/>
          </p:nvSpPr>
          <p:spPr>
            <a:xfrm>
              <a:off x="1325461" y="3028426"/>
              <a:ext cx="1080000" cy="108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FF00"/>
                </a:solidFill>
                <a:latin typeface="+mj-lt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3F057BF3-ED30-4248-BE39-F271694FDEFC}"/>
                </a:ext>
              </a:extLst>
            </p:cNvPr>
            <p:cNvSpPr txBox="1"/>
            <p:nvPr/>
          </p:nvSpPr>
          <p:spPr>
            <a:xfrm>
              <a:off x="1537809" y="3354451"/>
              <a:ext cx="9815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FFFF00"/>
                  </a:solidFill>
                  <a:latin typeface="+mj-lt"/>
                </a:rPr>
                <a:t>RNN</a:t>
              </a:r>
            </a:p>
          </p:txBody>
        </p:sp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4AA48A5C-ACAA-46A6-ADB1-613DA416844A}"/>
              </a:ext>
            </a:extLst>
          </p:cNvPr>
          <p:cNvSpPr txBox="1"/>
          <p:nvPr/>
        </p:nvSpPr>
        <p:spPr>
          <a:xfrm>
            <a:off x="1415647" y="1356675"/>
            <a:ext cx="43814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+mj-lt"/>
                <a:ea typeface="楷体" panose="02010609060101010101" pitchFamily="49" charset="-122"/>
              </a:rPr>
              <a:t>基于</a:t>
            </a:r>
            <a:r>
              <a:rPr lang="zh-CN" altLang="en-US" sz="3200" b="1" dirty="0">
                <a:solidFill>
                  <a:srgbClr val="FF0000"/>
                </a:solidFill>
                <a:latin typeface="+mj-lt"/>
                <a:ea typeface="楷体" panose="02010609060101010101" pitchFamily="49" charset="-122"/>
              </a:rPr>
              <a:t>上下文对比特征</a:t>
            </a:r>
            <a:endParaRPr lang="en-US" altLang="zh-CN" sz="3200" b="1" dirty="0">
              <a:solidFill>
                <a:srgbClr val="FF0000"/>
              </a:solidFill>
              <a:latin typeface="+mj-lt"/>
              <a:ea typeface="楷体" panose="02010609060101010101" pitchFamily="49" charset="-122"/>
            </a:endParaRPr>
          </a:p>
          <a:p>
            <a:pPr algn="ctr"/>
            <a:r>
              <a:rPr lang="zh-CN" altLang="en-US" sz="3200" b="1" dirty="0">
                <a:latin typeface="+mj-lt"/>
                <a:ea typeface="楷体" panose="02010609060101010101" pitchFamily="49" charset="-122"/>
              </a:rPr>
              <a:t>和</a:t>
            </a:r>
            <a:r>
              <a:rPr lang="zh-CN" altLang="en-US" sz="3200" b="1" dirty="0">
                <a:solidFill>
                  <a:srgbClr val="FF0000"/>
                </a:solidFill>
                <a:latin typeface="+mj-lt"/>
                <a:ea typeface="楷体" panose="02010609060101010101" pitchFamily="49" charset="-122"/>
              </a:rPr>
              <a:t>门控多尺度特征融合</a:t>
            </a:r>
            <a:endParaRPr lang="en-US" altLang="zh-CN" sz="3200" b="1" dirty="0">
              <a:solidFill>
                <a:srgbClr val="FF0000"/>
              </a:solidFill>
              <a:latin typeface="+mj-lt"/>
              <a:ea typeface="楷体" panose="02010609060101010101" pitchFamily="49" charset="-122"/>
            </a:endParaRPr>
          </a:p>
          <a:p>
            <a:pPr algn="ctr"/>
            <a:r>
              <a:rPr lang="zh-CN" altLang="en-US" sz="3200" b="1" dirty="0">
                <a:latin typeface="+mj-lt"/>
                <a:ea typeface="楷体" panose="02010609060101010101" pitchFamily="49" charset="-122"/>
              </a:rPr>
              <a:t>的场景分割</a:t>
            </a: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ED8B6705-3234-4E92-9FD5-B86F437F9D58}"/>
              </a:ext>
            </a:extLst>
          </p:cNvPr>
          <p:cNvGrpSpPr/>
          <p:nvPr/>
        </p:nvGrpSpPr>
        <p:grpSpPr>
          <a:xfrm>
            <a:off x="10273036" y="3395960"/>
            <a:ext cx="1080000" cy="1080000"/>
            <a:chOff x="2538593" y="2991505"/>
            <a:chExt cx="1080000" cy="1080000"/>
          </a:xfrm>
          <a:solidFill>
            <a:srgbClr val="758EF7"/>
          </a:solidFill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1100D128-9E58-4DA1-A77F-D50920FC4B15}"/>
                </a:ext>
              </a:extLst>
            </p:cNvPr>
            <p:cNvSpPr/>
            <p:nvPr/>
          </p:nvSpPr>
          <p:spPr>
            <a:xfrm>
              <a:off x="2538593" y="2991505"/>
              <a:ext cx="1080000" cy="108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869D0FFB-2197-4339-A6B1-ACEA4C612D2C}"/>
                </a:ext>
              </a:extLst>
            </p:cNvPr>
            <p:cNvSpPr txBox="1"/>
            <p:nvPr/>
          </p:nvSpPr>
          <p:spPr>
            <a:xfrm>
              <a:off x="2770214" y="3179416"/>
              <a:ext cx="8483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语义分割</a:t>
              </a:r>
              <a:endParaRPr lang="en-US" altLang="zh-CN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64" name="文本框 63">
            <a:extLst>
              <a:ext uri="{FF2B5EF4-FFF2-40B4-BE49-F238E27FC236}">
                <a16:creationId xmlns:a16="http://schemas.microsoft.com/office/drawing/2014/main" id="{F8751443-85CA-4358-AF28-927F6B2BB300}"/>
              </a:ext>
            </a:extLst>
          </p:cNvPr>
          <p:cNvSpPr txBox="1"/>
          <p:nvPr/>
        </p:nvSpPr>
        <p:spPr>
          <a:xfrm>
            <a:off x="11790947" y="6384758"/>
            <a:ext cx="478637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1" b="1" i="1" dirty="0" smtClean="0">
                <a:solidFill>
                  <a:srgbClr val="FFFF00"/>
                </a:solidFill>
                <a:latin typeface="+mj-lt"/>
              </a:rPr>
              <a:t>19</a:t>
            </a:r>
            <a:endParaRPr lang="zh-CN" altLang="en-US" sz="1801" b="1" i="1" dirty="0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8188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9CA59DD-CD8F-4969-885C-A14C5405A2BE}"/>
              </a:ext>
            </a:extLst>
          </p:cNvPr>
          <p:cNvSpPr txBox="1"/>
          <p:nvPr/>
        </p:nvSpPr>
        <p:spPr>
          <a:xfrm>
            <a:off x="119924" y="149904"/>
            <a:ext cx="2503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目录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C61D92D-8438-4363-960A-64C6DECFFFB3}"/>
              </a:ext>
            </a:extLst>
          </p:cNvPr>
          <p:cNvSpPr txBox="1"/>
          <p:nvPr/>
        </p:nvSpPr>
        <p:spPr>
          <a:xfrm>
            <a:off x="11790948" y="6384758"/>
            <a:ext cx="40105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1" b="1" i="1" dirty="0">
                <a:solidFill>
                  <a:srgbClr val="FFFF00"/>
                </a:solidFill>
                <a:latin typeface="+mj-lt"/>
              </a:rPr>
              <a:t>2</a:t>
            </a:r>
            <a:endParaRPr lang="zh-CN" altLang="en-US" sz="1801" b="1" i="1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1D113AA-FEE4-4DE3-A130-7604D6ED9B6D}"/>
              </a:ext>
            </a:extLst>
          </p:cNvPr>
          <p:cNvSpPr txBox="1"/>
          <p:nvPr/>
        </p:nvSpPr>
        <p:spPr>
          <a:xfrm>
            <a:off x="901708" y="1667630"/>
            <a:ext cx="1088924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smtClean="0">
                <a:latin typeface="+mj-lt"/>
                <a:ea typeface="楷体" panose="02010609060101010101" pitchFamily="49" charset="-122"/>
              </a:rPr>
              <a:t>1. CNN</a:t>
            </a:r>
            <a:r>
              <a:rPr lang="zh-CN" altLang="en-US" sz="2800" b="1" dirty="0" smtClean="0">
                <a:latin typeface="+mj-lt"/>
                <a:ea typeface="楷体" panose="02010609060101010101" pitchFamily="49" charset="-122"/>
              </a:rPr>
              <a:t>和</a:t>
            </a:r>
            <a:r>
              <a:rPr lang="en-US" altLang="zh-CN" sz="2800" b="1" dirty="0" smtClean="0">
                <a:latin typeface="+mj-lt"/>
                <a:ea typeface="楷体" panose="02010609060101010101" pitchFamily="49" charset="-122"/>
              </a:rPr>
              <a:t>RNN</a:t>
            </a:r>
            <a:r>
              <a:rPr lang="zh-CN" altLang="en-US" sz="2800" b="1" dirty="0" smtClean="0">
                <a:latin typeface="+mj-lt"/>
                <a:ea typeface="楷体" panose="02010609060101010101" pitchFamily="49" charset="-122"/>
              </a:rPr>
              <a:t>组合的意义</a:t>
            </a:r>
            <a:r>
              <a:rPr lang="zh-CN" altLang="en-US" sz="2800" b="1" dirty="0" smtClean="0">
                <a:ea typeface="楷体" panose="02010609060101010101" pitchFamily="49" charset="-122"/>
              </a:rPr>
              <a:t>和应用</a:t>
            </a:r>
            <a:r>
              <a:rPr lang="en-US" altLang="zh-CN" sz="2800" b="1" dirty="0" smtClean="0">
                <a:ea typeface="楷体" panose="02010609060101010101" pitchFamily="49" charset="-122"/>
              </a:rPr>
              <a:t> </a:t>
            </a:r>
            <a:endParaRPr lang="en-US" altLang="zh-CN" sz="2800" b="1" dirty="0">
              <a:latin typeface="+mj-lt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latin typeface="+mj-lt"/>
                <a:ea typeface="楷体" panose="02010609060101010101" pitchFamily="49" charset="-122"/>
              </a:rPr>
              <a:t>2. </a:t>
            </a:r>
            <a:r>
              <a:rPr lang="zh-CN" altLang="en-US" sz="2800" b="1" dirty="0" smtClean="0">
                <a:latin typeface="+mj-lt"/>
                <a:ea typeface="楷体" panose="02010609060101010101" pitchFamily="49" charset="-122"/>
              </a:rPr>
              <a:t>论文</a:t>
            </a:r>
            <a:r>
              <a:rPr lang="en-US" altLang="zh-CN" sz="2800" b="1" dirty="0" smtClean="0">
                <a:latin typeface="+mj-lt"/>
                <a:ea typeface="楷体" panose="02010609060101010101" pitchFamily="49" charset="-122"/>
              </a:rPr>
              <a:t>1</a:t>
            </a:r>
            <a:r>
              <a:rPr lang="zh-CN" altLang="en-US" sz="2800" b="1" dirty="0" smtClean="0">
                <a:latin typeface="+mj-lt"/>
                <a:ea typeface="楷体" panose="02010609060101010101" pitchFamily="49" charset="-122"/>
              </a:rPr>
              <a:t>：</a:t>
            </a:r>
            <a:r>
              <a:rPr lang="zh-CN" altLang="en-US" sz="2800" b="1" dirty="0">
                <a:latin typeface="+mj-lt"/>
                <a:ea typeface="楷体" panose="02010609060101010101" pitchFamily="49" charset="-122"/>
              </a:rPr>
              <a:t>基于方向感知空间上下文</a:t>
            </a:r>
            <a:r>
              <a:rPr lang="zh-CN" altLang="en-US" sz="2800" b="1" dirty="0" smtClean="0">
                <a:latin typeface="+mj-lt"/>
                <a:ea typeface="楷体" panose="02010609060101010101" pitchFamily="49" charset="-122"/>
              </a:rPr>
              <a:t>特征</a:t>
            </a:r>
            <a:r>
              <a:rPr lang="zh-CN" altLang="en-US" sz="2800" b="1" dirty="0">
                <a:latin typeface="+mj-lt"/>
                <a:ea typeface="楷体" panose="02010609060101010101" pitchFamily="49" charset="-122"/>
              </a:rPr>
              <a:t>进行阴影检测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latin typeface="+mj-lt"/>
                <a:ea typeface="楷体" panose="02010609060101010101" pitchFamily="49" charset="-122"/>
              </a:rPr>
              <a:t>3. </a:t>
            </a:r>
            <a:r>
              <a:rPr lang="zh-CN" altLang="en-US" sz="2800" b="1" dirty="0" smtClean="0">
                <a:latin typeface="+mj-lt"/>
                <a:ea typeface="楷体" panose="02010609060101010101" pitchFamily="49" charset="-122"/>
              </a:rPr>
              <a:t>论文</a:t>
            </a:r>
            <a:r>
              <a:rPr lang="en-US" altLang="zh-CN" sz="2800" b="1" dirty="0" smtClean="0">
                <a:latin typeface="+mj-lt"/>
                <a:ea typeface="楷体" panose="02010609060101010101" pitchFamily="49" charset="-122"/>
              </a:rPr>
              <a:t>2</a:t>
            </a:r>
            <a:r>
              <a:rPr lang="zh-CN" altLang="en-US" sz="2800" b="1" dirty="0" smtClean="0">
                <a:latin typeface="+mj-lt"/>
                <a:ea typeface="楷体" panose="02010609060101010101" pitchFamily="49" charset="-122"/>
              </a:rPr>
              <a:t>：基于</a:t>
            </a:r>
            <a:r>
              <a:rPr lang="zh-CN" altLang="en-US" sz="2800" b="1" dirty="0">
                <a:latin typeface="+mj-lt"/>
                <a:ea typeface="楷体" panose="02010609060101010101" pitchFamily="49" charset="-122"/>
              </a:rPr>
              <a:t>上下文对比特征和</a:t>
            </a:r>
            <a:r>
              <a:rPr lang="zh-CN" altLang="en-US" sz="2800" b="1" dirty="0" smtClean="0">
                <a:latin typeface="+mj-lt"/>
                <a:ea typeface="楷体" panose="02010609060101010101" pitchFamily="49" charset="-122"/>
              </a:rPr>
              <a:t>门控多尺度特征</a:t>
            </a:r>
            <a:r>
              <a:rPr lang="zh-CN" altLang="en-US" sz="2800" b="1" dirty="0">
                <a:latin typeface="+mj-lt"/>
                <a:ea typeface="楷体" panose="02010609060101010101" pitchFamily="49" charset="-122"/>
              </a:rPr>
              <a:t>融合的场景分割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latin typeface="+mj-lt"/>
                <a:ea typeface="楷体" panose="02010609060101010101" pitchFamily="49" charset="-122"/>
              </a:rPr>
              <a:t>4</a:t>
            </a:r>
            <a:r>
              <a:rPr lang="en-US" altLang="zh-CN" sz="2800" b="1" dirty="0">
                <a:latin typeface="+mj-lt"/>
                <a:ea typeface="楷体" panose="02010609060101010101" pitchFamily="49" charset="-122"/>
              </a:rPr>
              <a:t>. </a:t>
            </a:r>
            <a:r>
              <a:rPr lang="zh-CN" altLang="en-US" sz="2800" b="1" dirty="0" smtClean="0">
                <a:latin typeface="+mj-lt"/>
                <a:ea typeface="楷体" panose="02010609060101010101" pitchFamily="49" charset="-122"/>
              </a:rPr>
              <a:t>语义分割数据集整理</a:t>
            </a:r>
            <a:endParaRPr lang="en-US" altLang="zh-CN" sz="2800" b="1" dirty="0" smtClean="0">
              <a:latin typeface="+mj-lt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latin typeface="+mj-lt"/>
                <a:ea typeface="楷体" panose="02010609060101010101" pitchFamily="49" charset="-122"/>
              </a:rPr>
              <a:t>5. </a:t>
            </a:r>
            <a:r>
              <a:rPr lang="zh-CN" altLang="en-US" sz="2800" b="1" dirty="0" smtClean="0">
                <a:latin typeface="+mj-lt"/>
                <a:ea typeface="楷体" panose="02010609060101010101" pitchFamily="49" charset="-122"/>
              </a:rPr>
              <a:t>总        </a:t>
            </a:r>
            <a:r>
              <a:rPr lang="zh-CN" altLang="en-US" sz="2800" b="1" dirty="0">
                <a:latin typeface="+mj-lt"/>
                <a:ea typeface="楷体" panose="02010609060101010101" pitchFamily="49" charset="-122"/>
              </a:rPr>
              <a:t>结</a:t>
            </a:r>
          </a:p>
        </p:txBody>
      </p:sp>
    </p:spTree>
    <p:extLst>
      <p:ext uri="{BB962C8B-B14F-4D97-AF65-F5344CB8AC3E}">
        <p14:creationId xmlns:p14="http://schemas.microsoft.com/office/powerpoint/2010/main" val="344290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17A4AA0-A47D-46C3-9B97-4784957012DC}"/>
              </a:ext>
            </a:extLst>
          </p:cNvPr>
          <p:cNvSpPr txBox="1"/>
          <p:nvPr/>
        </p:nvSpPr>
        <p:spPr>
          <a:xfrm>
            <a:off x="119922" y="149904"/>
            <a:ext cx="4901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+mj-lt"/>
                <a:ea typeface="楷体" panose="02010609060101010101" pitchFamily="49" charset="-122"/>
              </a:rPr>
              <a:t>4. </a:t>
            </a:r>
            <a:r>
              <a:rPr lang="zh-CN" altLang="en-US" sz="3200" b="1" dirty="0" smtClean="0">
                <a:latin typeface="+mj-lt"/>
                <a:ea typeface="楷体" panose="02010609060101010101" pitchFamily="49" charset="-122"/>
              </a:rPr>
              <a:t>语义</a:t>
            </a:r>
            <a:r>
              <a:rPr lang="zh-CN" altLang="en-US" sz="3200" b="1" dirty="0">
                <a:latin typeface="+mj-lt"/>
                <a:ea typeface="楷体" panose="02010609060101010101" pitchFamily="49" charset="-122"/>
              </a:rPr>
              <a:t>分割数据集整理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264624"/>
              </p:ext>
            </p:extLst>
          </p:nvPr>
        </p:nvGraphicFramePr>
        <p:xfrm>
          <a:off x="810029" y="1135302"/>
          <a:ext cx="10553469" cy="481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4364">
                  <a:extLst>
                    <a:ext uri="{9D8B030D-6E8A-4147-A177-3AD203B41FA5}">
                      <a16:colId xmlns:a16="http://schemas.microsoft.com/office/drawing/2014/main" val="2713562291"/>
                    </a:ext>
                  </a:extLst>
                </a:gridCol>
                <a:gridCol w="4788131">
                  <a:extLst>
                    <a:ext uri="{9D8B030D-6E8A-4147-A177-3AD203B41FA5}">
                      <a16:colId xmlns:a16="http://schemas.microsoft.com/office/drawing/2014/main" val="615686405"/>
                    </a:ext>
                  </a:extLst>
                </a:gridCol>
                <a:gridCol w="2327272">
                  <a:extLst>
                    <a:ext uri="{9D8B030D-6E8A-4147-A177-3AD203B41FA5}">
                      <a16:colId xmlns:a16="http://schemas.microsoft.com/office/drawing/2014/main" val="416098250"/>
                    </a:ext>
                  </a:extLst>
                </a:gridCol>
                <a:gridCol w="1313702">
                  <a:extLst>
                    <a:ext uri="{9D8B030D-6E8A-4147-A177-3AD203B41FA5}">
                      <a16:colId xmlns:a16="http://schemas.microsoft.com/office/drawing/2014/main" val="38696924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+mj-lt"/>
                          <a:ea typeface="楷体" panose="02010609060101010101" pitchFamily="49" charset="-122"/>
                        </a:rPr>
                        <a:t>类别</a:t>
                      </a:r>
                      <a:endParaRPr lang="zh-CN" altLang="en-US" sz="1400" dirty="0">
                        <a:latin typeface="+mj-lt"/>
                        <a:ea typeface="楷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+mj-lt"/>
                          <a:ea typeface="楷体" panose="02010609060101010101" pitchFamily="49" charset="-122"/>
                        </a:rPr>
                        <a:t>数据集</a:t>
                      </a:r>
                      <a:endParaRPr lang="zh-CN" altLang="en-US" sz="1400" dirty="0">
                        <a:latin typeface="+mj-lt"/>
                        <a:ea typeface="楷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+mj-lt"/>
                          <a:ea typeface="楷体" panose="02010609060101010101" pitchFamily="49" charset="-122"/>
                        </a:rPr>
                        <a:t>数据源</a:t>
                      </a:r>
                      <a:endParaRPr lang="zh-CN" altLang="en-US" sz="1400" dirty="0">
                        <a:latin typeface="+mj-lt"/>
                        <a:ea typeface="楷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+mj-lt"/>
                          <a:ea typeface="楷体" panose="02010609060101010101" pitchFamily="49" charset="-122"/>
                        </a:rPr>
                        <a:t>有无测试集</a:t>
                      </a:r>
                      <a:endParaRPr lang="zh-CN" altLang="en-US" sz="1400" dirty="0">
                        <a:latin typeface="+mj-lt"/>
                        <a:ea typeface="楷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101317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+mj-lt"/>
                          <a:ea typeface="楷体" panose="02010609060101010101" pitchFamily="49" charset="-122"/>
                        </a:rPr>
                        <a:t>数据融合</a:t>
                      </a:r>
                      <a:endParaRPr lang="en-US" altLang="zh-CN" sz="1400" dirty="0" smtClean="0">
                        <a:latin typeface="+mj-lt"/>
                        <a:ea typeface="楷体" panose="02010609060101010101" pitchFamily="49" charset="-122"/>
                      </a:endParaRPr>
                    </a:p>
                    <a:p>
                      <a:pPr algn="ctr"/>
                      <a:r>
                        <a:rPr lang="en-US" altLang="zh-CN" sz="1400" dirty="0" smtClean="0">
                          <a:latin typeface="+mj-lt"/>
                          <a:ea typeface="楷体" panose="02010609060101010101" pitchFamily="49" charset="-122"/>
                        </a:rPr>
                        <a:t>+</a:t>
                      </a:r>
                    </a:p>
                    <a:p>
                      <a:pPr algn="ctr"/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楷体" panose="02010609060101010101" pitchFamily="49" charset="-122"/>
                          <a:cs typeface="+mn-cs"/>
                        </a:rPr>
                        <a:t>多类别</a:t>
                      </a:r>
                      <a:r>
                        <a:rPr lang="zh-CN" altLang="en-US" sz="1400" dirty="0" smtClean="0">
                          <a:latin typeface="+mj-lt"/>
                          <a:ea typeface="楷体" panose="02010609060101010101" pitchFamily="49" charset="-122"/>
                        </a:rPr>
                        <a:t>语义分割</a:t>
                      </a:r>
                      <a:endParaRPr lang="zh-CN" altLang="en-US" sz="1400" dirty="0">
                        <a:latin typeface="+mj-lt"/>
                        <a:ea typeface="楷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+mj-lt"/>
                          <a:ea typeface="楷体" panose="02010609060101010101" pitchFamily="49" charset="-122"/>
                        </a:rPr>
                        <a:t>ISPRS 2D </a:t>
                      </a:r>
                      <a:r>
                        <a:rPr lang="en-US" altLang="zh-CN" sz="1400" dirty="0" err="1" smtClean="0">
                          <a:latin typeface="+mj-lt"/>
                          <a:ea typeface="楷体" panose="02010609060101010101" pitchFamily="49" charset="-122"/>
                        </a:rPr>
                        <a:t>Vaihingen</a:t>
                      </a:r>
                      <a:endParaRPr lang="zh-CN" altLang="en-US" sz="1400" dirty="0">
                        <a:latin typeface="+mj-lt"/>
                        <a:ea typeface="楷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+mj-lt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IR-R-G-DSM-</a:t>
                      </a:r>
                      <a:r>
                        <a:rPr lang="en-US" altLang="zh-CN" sz="1400" dirty="0" err="1" smtClean="0">
                          <a:latin typeface="+mj-lt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nDSM</a:t>
                      </a:r>
                      <a:r>
                        <a:rPr lang="en-US" altLang="zh-CN" sz="1400" dirty="0" smtClean="0">
                          <a:latin typeface="+mj-lt"/>
                          <a:ea typeface="楷体" panose="02010609060101010101" pitchFamily="49" charset="-122"/>
                          <a:cs typeface="+mn-cs"/>
                        </a:rPr>
                        <a:t>(0.09m)</a:t>
                      </a:r>
                      <a:endParaRPr lang="zh-CN" altLang="en-US" sz="1400" dirty="0" smtClean="0">
                        <a:latin typeface="+mj-lt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+mj-lt"/>
                          <a:ea typeface="楷体" panose="02010609060101010101" pitchFamily="49" charset="-122"/>
                        </a:rPr>
                        <a:t>无</a:t>
                      </a:r>
                      <a:endParaRPr lang="zh-CN" altLang="en-US" sz="1400" dirty="0">
                        <a:latin typeface="+mj-lt"/>
                        <a:ea typeface="楷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54934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+mj-lt"/>
                        <a:ea typeface="楷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altLang="zh-CN" sz="1400" dirty="0" smtClean="0">
                          <a:latin typeface="Times New Roman" panose="02020603050405020304" pitchFamily="18" charset="0"/>
                        </a:rPr>
                        <a:t>2018 IEEE GRSS Data Fusion Contest</a:t>
                      </a:r>
                      <a:endParaRPr lang="zh-CN" altLang="en-US" sz="1400" dirty="0">
                        <a:latin typeface="+mj-lt"/>
                        <a:ea typeface="楷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RGB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n-lt"/>
                          <a:ea typeface="楷体" panose="02010609060101010101" pitchFamily="49" charset="-122"/>
                          <a:cs typeface="+mn-cs"/>
                        </a:rPr>
                        <a:t>(</a:t>
                      </a:r>
                      <a:r>
                        <a:rPr lang="en-US" altLang="zh-CN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0.05m)</a:t>
                      </a:r>
                    </a:p>
                    <a:p>
                      <a:pPr marL="0" marR="0" indent="0" algn="ctr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Lidar</a:t>
                      </a:r>
                      <a:r>
                        <a:rPr lang="zh-CN" alt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点云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n-lt"/>
                          <a:ea typeface="楷体" panose="02010609060101010101" pitchFamily="49" charset="-122"/>
                          <a:cs typeface="+mn-cs"/>
                        </a:rPr>
                        <a:t>(</a:t>
                      </a:r>
                      <a:r>
                        <a:rPr lang="en-US" altLang="zh-CN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0.5m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n-lt"/>
                          <a:ea typeface="楷体" panose="02010609060101010101" pitchFamily="49" charset="-122"/>
                          <a:cs typeface="+mn-cs"/>
                        </a:rPr>
                        <a:t>)</a:t>
                      </a:r>
                      <a:endParaRPr lang="en-US" altLang="zh-CN" sz="14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高光谱数据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n-lt"/>
                          <a:ea typeface="楷体" panose="02010609060101010101" pitchFamily="49" charset="-122"/>
                          <a:cs typeface="+mn-cs"/>
                        </a:rPr>
                        <a:t>(</a:t>
                      </a:r>
                      <a:r>
                        <a:rPr lang="en-US" altLang="zh-CN" sz="1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1m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n-lt"/>
                          <a:ea typeface="楷体" panose="02010609060101010101" pitchFamily="49" charset="-122"/>
                          <a:cs typeface="+mn-cs"/>
                        </a:rPr>
                        <a:t>)</a:t>
                      </a:r>
                      <a:endParaRPr lang="zh-CN" altLang="en-US" sz="1400" kern="1200" dirty="0" smtClean="0">
                        <a:solidFill>
                          <a:schemeClr val="dk1"/>
                        </a:solidFill>
                        <a:latin typeface="+mn-lt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+mj-lt"/>
                          <a:ea typeface="楷体" panose="02010609060101010101" pitchFamily="49" charset="-122"/>
                        </a:rPr>
                        <a:t>无</a:t>
                      </a:r>
                      <a:endParaRPr lang="zh-CN" altLang="en-US" sz="1400" dirty="0">
                        <a:latin typeface="+mj-lt"/>
                        <a:ea typeface="楷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0363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+mj-lt"/>
                        <a:ea typeface="楷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+mj-lt"/>
                          <a:ea typeface="楷体" panose="02010609060101010101" pitchFamily="49" charset="-122"/>
                        </a:rPr>
                        <a:t>Zurich Summer Dataset</a:t>
                      </a:r>
                      <a:endParaRPr lang="zh-CN" altLang="en-US" sz="1400" dirty="0">
                        <a:latin typeface="+mj-lt"/>
                        <a:ea typeface="楷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+mj-lt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NIR-RGB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n-lt"/>
                          <a:ea typeface="楷体" panose="02010609060101010101" pitchFamily="49" charset="-122"/>
                          <a:cs typeface="+mn-cs"/>
                        </a:rPr>
                        <a:t>(</a:t>
                      </a:r>
                      <a:r>
                        <a:rPr lang="en-US" altLang="zh-CN" sz="1400" dirty="0" smtClean="0">
                          <a:latin typeface="+mj-lt"/>
                          <a:ea typeface="楷体" panose="02010609060101010101" pitchFamily="49" charset="-122"/>
                          <a:cs typeface="+mn-cs"/>
                        </a:rPr>
                        <a:t>0.62m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+mn-lt"/>
                          <a:ea typeface="楷体" panose="02010609060101010101" pitchFamily="49" charset="-122"/>
                          <a:cs typeface="+mn-cs"/>
                        </a:rPr>
                        <a:t>)</a:t>
                      </a:r>
                      <a:endParaRPr lang="zh-CN" altLang="en-US" sz="1400" dirty="0" smtClean="0">
                        <a:latin typeface="+mj-lt"/>
                        <a:ea typeface="楷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+mj-lt"/>
                          <a:ea typeface="楷体" panose="02010609060101010101" pitchFamily="49" charset="-122"/>
                        </a:rPr>
                        <a:t>无</a:t>
                      </a:r>
                      <a:endParaRPr lang="zh-CN" altLang="en-US" sz="1400" dirty="0">
                        <a:latin typeface="+mj-lt"/>
                        <a:ea typeface="楷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1759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+mj-lt"/>
                          <a:ea typeface="楷体" panose="02010609060101010101" pitchFamily="49" charset="-122"/>
                        </a:rPr>
                        <a:t>多类别语义分割</a:t>
                      </a:r>
                      <a:endParaRPr lang="zh-CN" altLang="en-US" sz="1400" dirty="0">
                        <a:latin typeface="+mj-lt"/>
                        <a:ea typeface="楷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 smtClean="0">
                          <a:latin typeface="+mj-lt"/>
                          <a:ea typeface="楷体" panose="02010609060101010101" pitchFamily="49" charset="-122"/>
                        </a:rPr>
                        <a:t>Gaofen</a:t>
                      </a:r>
                      <a:r>
                        <a:rPr lang="en-US" altLang="zh-CN" sz="1400" dirty="0" smtClean="0">
                          <a:latin typeface="+mj-lt"/>
                          <a:ea typeface="楷体" panose="02010609060101010101" pitchFamily="49" charset="-122"/>
                        </a:rPr>
                        <a:t> Image Dataset (GID)</a:t>
                      </a:r>
                      <a:endParaRPr lang="zh-CN" altLang="en-US" sz="1400" dirty="0">
                        <a:latin typeface="+mj-lt"/>
                        <a:ea typeface="楷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+mj-lt"/>
                          <a:ea typeface="楷体" panose="02010609060101010101" pitchFamily="49" charset="-122"/>
                        </a:rPr>
                        <a:t>RGB(4m)</a:t>
                      </a:r>
                      <a:endParaRPr lang="zh-CN" altLang="en-US" sz="1400" dirty="0">
                        <a:latin typeface="+mj-lt"/>
                        <a:ea typeface="楷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+mj-lt"/>
                          <a:ea typeface="楷体" panose="02010609060101010101" pitchFamily="49" charset="-122"/>
                        </a:rPr>
                        <a:t>有</a:t>
                      </a:r>
                      <a:endParaRPr lang="zh-CN" altLang="en-US" sz="1400" dirty="0">
                        <a:latin typeface="+mj-lt"/>
                        <a:ea typeface="楷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500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+mj-lt"/>
                          <a:ea typeface="楷体" panose="02010609060101010101" pitchFamily="49" charset="-122"/>
                        </a:rPr>
                        <a:t>道路语义分割</a:t>
                      </a:r>
                      <a:endParaRPr lang="zh-CN" altLang="en-US" sz="1400" dirty="0">
                        <a:latin typeface="+mj-lt"/>
                        <a:ea typeface="楷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+mj-lt"/>
                          <a:ea typeface="楷体" panose="02010609060101010101" pitchFamily="49" charset="-122"/>
                        </a:rPr>
                        <a:t>Massachusetts Roads Dataset</a:t>
                      </a:r>
                      <a:endParaRPr lang="zh-CN" altLang="en-US" sz="1400" dirty="0">
                        <a:latin typeface="+mj-lt"/>
                        <a:ea typeface="楷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+mj-lt"/>
                          <a:ea typeface="楷体" panose="02010609060101010101" pitchFamily="49" charset="-122"/>
                        </a:rPr>
                        <a:t>RGB(</a:t>
                      </a:r>
                      <a:r>
                        <a:rPr lang="zh-CN" altLang="en-US" sz="1400" dirty="0" smtClean="0">
                          <a:latin typeface="+mj-lt"/>
                          <a:ea typeface="楷体" panose="02010609060101010101" pitchFamily="49" charset="-122"/>
                        </a:rPr>
                        <a:t>约</a:t>
                      </a:r>
                      <a:r>
                        <a:rPr lang="en-US" altLang="zh-CN" sz="1400" dirty="0" smtClean="0">
                          <a:latin typeface="+mj-lt"/>
                          <a:ea typeface="楷体" panose="02010609060101010101" pitchFamily="49" charset="-122"/>
                        </a:rPr>
                        <a:t>1m)</a:t>
                      </a:r>
                      <a:endParaRPr lang="zh-CN" altLang="en-US" sz="1400" dirty="0">
                        <a:latin typeface="+mj-lt"/>
                        <a:ea typeface="楷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+mj-lt"/>
                          <a:ea typeface="楷体" panose="02010609060101010101" pitchFamily="49" charset="-122"/>
                        </a:rPr>
                        <a:t>有</a:t>
                      </a:r>
                      <a:endParaRPr lang="zh-CN" altLang="en-US" sz="1400" dirty="0">
                        <a:latin typeface="+mj-lt"/>
                        <a:ea typeface="楷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082465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+mj-lt"/>
                          <a:ea typeface="楷体" panose="02010609060101010101" pitchFamily="49" charset="-122"/>
                        </a:rPr>
                        <a:t>建筑物语义分割</a:t>
                      </a:r>
                      <a:endParaRPr lang="zh-CN" altLang="en-US" sz="1400" dirty="0">
                        <a:latin typeface="+mj-lt"/>
                        <a:ea typeface="楷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+mj-lt"/>
                          <a:ea typeface="楷体" panose="02010609060101010101" pitchFamily="49" charset="-122"/>
                        </a:rPr>
                        <a:t>Massachusetts Buildings Dataset</a:t>
                      </a:r>
                      <a:endParaRPr lang="zh-CN" altLang="en-US" sz="1400" dirty="0">
                        <a:latin typeface="+mj-lt"/>
                        <a:ea typeface="楷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+mj-lt"/>
                          <a:ea typeface="楷体" panose="02010609060101010101" pitchFamily="49" charset="-122"/>
                        </a:rPr>
                        <a:t>RGB(</a:t>
                      </a:r>
                      <a:r>
                        <a:rPr lang="zh-CN" altLang="en-US" sz="1400" dirty="0" smtClean="0">
                          <a:latin typeface="+mj-lt"/>
                          <a:ea typeface="楷体" panose="02010609060101010101" pitchFamily="49" charset="-122"/>
                        </a:rPr>
                        <a:t>约</a:t>
                      </a:r>
                      <a:r>
                        <a:rPr lang="en-US" altLang="zh-CN" sz="1400" dirty="0" smtClean="0">
                          <a:latin typeface="+mj-lt"/>
                          <a:ea typeface="楷体" panose="02010609060101010101" pitchFamily="49" charset="-122"/>
                        </a:rPr>
                        <a:t>1m)</a:t>
                      </a:r>
                      <a:endParaRPr lang="zh-CN" altLang="en-US" sz="1400" dirty="0">
                        <a:latin typeface="+mj-lt"/>
                        <a:ea typeface="楷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+mj-lt"/>
                          <a:ea typeface="楷体" panose="02010609060101010101" pitchFamily="49" charset="-122"/>
                        </a:rPr>
                        <a:t>有</a:t>
                      </a:r>
                      <a:endParaRPr lang="zh-CN" altLang="en-US" sz="1400" dirty="0">
                        <a:latin typeface="+mj-lt"/>
                        <a:ea typeface="楷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47093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+mj-lt"/>
                        <a:ea typeface="楷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 smtClean="0">
                          <a:latin typeface="+mj-lt"/>
                          <a:ea typeface="楷体" panose="02010609060101010101" pitchFamily="49" charset="-122"/>
                        </a:rPr>
                        <a:t>Inria</a:t>
                      </a:r>
                      <a:r>
                        <a:rPr lang="en-US" altLang="zh-CN" sz="1400" dirty="0" smtClean="0">
                          <a:latin typeface="+mj-lt"/>
                          <a:ea typeface="楷体" panose="02010609060101010101" pitchFamily="49" charset="-122"/>
                        </a:rPr>
                        <a:t> Aerial Image Labeling Dataset</a:t>
                      </a:r>
                      <a:endParaRPr lang="zh-CN" altLang="en-US" sz="1400" dirty="0">
                        <a:latin typeface="+mj-lt"/>
                        <a:ea typeface="楷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+mj-lt"/>
                          <a:ea typeface="楷体" panose="02010609060101010101" pitchFamily="49" charset="-122"/>
                        </a:rPr>
                        <a:t>RGB(0.3m)</a:t>
                      </a:r>
                      <a:endParaRPr lang="zh-CN" altLang="en-US" sz="1400" dirty="0" smtClean="0">
                        <a:latin typeface="+mj-lt"/>
                        <a:ea typeface="楷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+mj-lt"/>
                          <a:ea typeface="楷体" panose="02010609060101010101" pitchFamily="49" charset="-122"/>
                        </a:rPr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27000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+mj-lt"/>
                        <a:ea typeface="楷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 smtClean="0">
                          <a:latin typeface="+mj-lt"/>
                          <a:ea typeface="楷体" panose="02010609060101010101" pitchFamily="49" charset="-122"/>
                        </a:rPr>
                        <a:t>CrowdAI</a:t>
                      </a:r>
                      <a:r>
                        <a:rPr lang="en-US" altLang="zh-CN" sz="1400" dirty="0" smtClean="0">
                          <a:latin typeface="+mj-lt"/>
                          <a:ea typeface="楷体" panose="02010609060101010101" pitchFamily="49" charset="-122"/>
                        </a:rPr>
                        <a:t> Mapping Challenge</a:t>
                      </a:r>
                      <a:endParaRPr lang="zh-CN" altLang="en-US" sz="1400" dirty="0">
                        <a:latin typeface="+mj-lt"/>
                        <a:ea typeface="楷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+mj-lt"/>
                          <a:ea typeface="楷体" panose="02010609060101010101" pitchFamily="49" charset="-122"/>
                        </a:rPr>
                        <a:t>RGB(</a:t>
                      </a:r>
                      <a:r>
                        <a:rPr lang="zh-CN" altLang="en-US" sz="1400" dirty="0" smtClean="0">
                          <a:latin typeface="+mj-lt"/>
                          <a:ea typeface="楷体" panose="02010609060101010101" pitchFamily="49" charset="-122"/>
                        </a:rPr>
                        <a:t>约</a:t>
                      </a:r>
                      <a:r>
                        <a:rPr lang="en-US" altLang="zh-CN" sz="1400" dirty="0" smtClean="0">
                          <a:latin typeface="+mj-lt"/>
                          <a:ea typeface="楷体" panose="02010609060101010101" pitchFamily="49" charset="-122"/>
                        </a:rPr>
                        <a:t>0.1m)</a:t>
                      </a:r>
                      <a:endParaRPr lang="zh-CN" altLang="en-US" sz="1400" dirty="0" smtClean="0">
                        <a:latin typeface="+mj-lt"/>
                        <a:ea typeface="楷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+mj-lt"/>
                          <a:ea typeface="楷体" panose="02010609060101010101" pitchFamily="49" charset="-122"/>
                        </a:rPr>
                        <a:t>无</a:t>
                      </a:r>
                      <a:endParaRPr lang="zh-CN" altLang="en-US" sz="1400" dirty="0">
                        <a:latin typeface="+mj-lt"/>
                        <a:ea typeface="楷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66875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+mj-lt"/>
                        <a:ea typeface="楷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+mj-lt"/>
                          <a:ea typeface="楷体" panose="02010609060101010101" pitchFamily="49" charset="-122"/>
                        </a:rPr>
                        <a:t>WHU Building Dataset-</a:t>
                      </a:r>
                      <a:r>
                        <a:rPr lang="zh-CN" altLang="en-US" sz="1400" dirty="0" smtClean="0">
                          <a:latin typeface="+mj-lt"/>
                          <a:ea typeface="楷体" panose="02010609060101010101" pitchFamily="49" charset="-122"/>
                        </a:rPr>
                        <a:t>航空影像数据集</a:t>
                      </a:r>
                      <a:endParaRPr lang="zh-CN" altLang="en-US" sz="1400" dirty="0">
                        <a:latin typeface="+mj-lt"/>
                        <a:ea typeface="楷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+mj-lt"/>
                          <a:ea typeface="楷体" panose="02010609060101010101" pitchFamily="49" charset="-122"/>
                        </a:rPr>
                        <a:t>RGB(0.3m)</a:t>
                      </a:r>
                      <a:endParaRPr lang="zh-CN" altLang="en-US" sz="1400" dirty="0" smtClean="0">
                        <a:latin typeface="+mj-lt"/>
                        <a:ea typeface="楷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+mj-lt"/>
                          <a:ea typeface="楷体" panose="02010609060101010101" pitchFamily="49" charset="-122"/>
                        </a:rPr>
                        <a:t>有</a:t>
                      </a:r>
                      <a:endParaRPr lang="zh-CN" altLang="en-US" sz="1400" dirty="0">
                        <a:latin typeface="+mj-lt"/>
                        <a:ea typeface="楷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05728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+mj-lt"/>
                        <a:ea typeface="楷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+mj-lt"/>
                          <a:ea typeface="楷体" panose="02010609060101010101" pitchFamily="49" charset="-122"/>
                        </a:rPr>
                        <a:t>WHU Building Dataset-</a:t>
                      </a:r>
                      <a:r>
                        <a:rPr lang="zh-CN" altLang="en-US" sz="1400" dirty="0" smtClean="0">
                          <a:latin typeface="+mj-lt"/>
                          <a:ea typeface="楷体" panose="02010609060101010101" pitchFamily="49" charset="-122"/>
                        </a:rPr>
                        <a:t>卫星数据集</a:t>
                      </a:r>
                      <a:r>
                        <a:rPr lang="en-US" altLang="zh-CN" sz="1400" dirty="0" smtClean="0">
                          <a:latin typeface="+mj-lt"/>
                          <a:ea typeface="楷体" panose="02010609060101010101" pitchFamily="49" charset="-122"/>
                        </a:rPr>
                        <a:t>I</a:t>
                      </a:r>
                      <a:r>
                        <a:rPr lang="zh-CN" altLang="en-US" sz="1400" dirty="0" smtClean="0">
                          <a:latin typeface="+mj-lt"/>
                          <a:ea typeface="楷体" panose="02010609060101010101" pitchFamily="49" charset="-122"/>
                        </a:rPr>
                        <a:t>（全球城市）</a:t>
                      </a:r>
                      <a:endParaRPr lang="zh-CN" altLang="en-US" sz="1400" dirty="0">
                        <a:latin typeface="+mj-lt"/>
                        <a:ea typeface="楷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+mj-lt"/>
                          <a:ea typeface="楷体" panose="02010609060101010101" pitchFamily="49" charset="-122"/>
                        </a:rPr>
                        <a:t>RGB(</a:t>
                      </a:r>
                      <a:r>
                        <a:rPr lang="en-US" altLang="zh-CN" sz="1400" dirty="0" smtClean="0">
                          <a:latin typeface="+mj-lt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0.3</a:t>
                      </a:r>
                      <a:r>
                        <a:rPr lang="zh-CN" altLang="en-US" sz="1400" dirty="0" smtClean="0">
                          <a:latin typeface="+mj-lt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米到</a:t>
                      </a:r>
                      <a:r>
                        <a:rPr lang="en-US" altLang="zh-CN" sz="1400" dirty="0" smtClean="0">
                          <a:latin typeface="+mj-lt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2.5</a:t>
                      </a:r>
                      <a:r>
                        <a:rPr lang="zh-CN" altLang="en-US" sz="1400" dirty="0" smtClean="0">
                          <a:latin typeface="+mj-lt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a:t>米不等</a:t>
                      </a:r>
                      <a:r>
                        <a:rPr lang="en-US" altLang="zh-CN" sz="1400" dirty="0" smtClean="0">
                          <a:latin typeface="+mj-lt"/>
                          <a:ea typeface="楷体" panose="02010609060101010101" pitchFamily="49" charset="-122"/>
                        </a:rPr>
                        <a:t>)</a:t>
                      </a:r>
                      <a:endParaRPr lang="zh-CN" altLang="en-US" sz="1400" dirty="0" smtClean="0">
                        <a:latin typeface="+mj-lt"/>
                        <a:ea typeface="楷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+mj-lt"/>
                          <a:ea typeface="楷体" panose="02010609060101010101" pitchFamily="49" charset="-122"/>
                        </a:rPr>
                        <a:t>有</a:t>
                      </a:r>
                      <a:endParaRPr lang="zh-CN" altLang="en-US" sz="1400" dirty="0">
                        <a:latin typeface="+mj-lt"/>
                        <a:ea typeface="楷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94526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+mj-lt"/>
                        <a:ea typeface="楷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+mj-lt"/>
                          <a:ea typeface="楷体" panose="02010609060101010101" pitchFamily="49" charset="-122"/>
                        </a:rPr>
                        <a:t>WHU Building Dataset-</a:t>
                      </a:r>
                      <a:r>
                        <a:rPr lang="zh-CN" altLang="en-US" sz="1400" dirty="0" smtClean="0">
                          <a:latin typeface="+mj-lt"/>
                          <a:ea typeface="楷体" panose="02010609060101010101" pitchFamily="49" charset="-122"/>
                        </a:rPr>
                        <a:t>卫星数据集</a:t>
                      </a:r>
                      <a:r>
                        <a:rPr lang="en-US" altLang="zh-CN" sz="1400" dirty="0" smtClean="0">
                          <a:latin typeface="+mj-lt"/>
                          <a:ea typeface="楷体" panose="02010609060101010101" pitchFamily="49" charset="-122"/>
                        </a:rPr>
                        <a:t>I</a:t>
                      </a:r>
                      <a:r>
                        <a:rPr lang="zh-CN" altLang="en-US" sz="1400" dirty="0" smtClean="0">
                          <a:latin typeface="+mj-lt"/>
                          <a:ea typeface="楷体" panose="02010609060101010101" pitchFamily="49" charset="-122"/>
                        </a:rPr>
                        <a:t>（东亚城市）</a:t>
                      </a:r>
                      <a:endParaRPr lang="zh-CN" altLang="en-US" sz="1400" dirty="0">
                        <a:latin typeface="+mj-lt"/>
                        <a:ea typeface="楷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+mj-lt"/>
                          <a:ea typeface="楷体" panose="02010609060101010101" pitchFamily="49" charset="-122"/>
                        </a:rPr>
                        <a:t>RGB(2.7m)</a:t>
                      </a:r>
                      <a:endParaRPr lang="zh-CN" altLang="en-US" sz="1400" dirty="0" smtClean="0">
                        <a:latin typeface="+mj-lt"/>
                        <a:ea typeface="楷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+mj-lt"/>
                          <a:ea typeface="楷体" panose="02010609060101010101" pitchFamily="49" charset="-122"/>
                        </a:rPr>
                        <a:t>有</a:t>
                      </a:r>
                      <a:endParaRPr lang="zh-CN" altLang="en-US" sz="1400" dirty="0">
                        <a:latin typeface="+mj-lt"/>
                        <a:ea typeface="楷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440609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475EBA73-FFB2-4198-9366-ABC467FE5AEA}"/>
              </a:ext>
            </a:extLst>
          </p:cNvPr>
          <p:cNvSpPr txBox="1"/>
          <p:nvPr/>
        </p:nvSpPr>
        <p:spPr>
          <a:xfrm>
            <a:off x="11811699" y="6392411"/>
            <a:ext cx="474511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1" b="1" i="1" dirty="0" smtClean="0">
                <a:solidFill>
                  <a:srgbClr val="FFFF00"/>
                </a:solidFill>
                <a:latin typeface="+mj-lt"/>
              </a:rPr>
              <a:t>20</a:t>
            </a:r>
            <a:endParaRPr lang="zh-CN" altLang="en-US" sz="1801" b="1" i="1" dirty="0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4975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17A4AA0-A47D-46C3-9B97-4784957012DC}"/>
              </a:ext>
            </a:extLst>
          </p:cNvPr>
          <p:cNvSpPr txBox="1"/>
          <p:nvPr/>
        </p:nvSpPr>
        <p:spPr>
          <a:xfrm>
            <a:off x="119922" y="149904"/>
            <a:ext cx="28144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+mj-lt"/>
                <a:ea typeface="楷体" panose="02010609060101010101" pitchFamily="49" charset="-122"/>
              </a:rPr>
              <a:t>5.</a:t>
            </a:r>
            <a:r>
              <a:rPr lang="zh-CN" altLang="en-US" sz="3200" b="1" dirty="0" smtClean="0">
                <a:ea typeface="楷体" panose="02010609060101010101" pitchFamily="49" charset="-122"/>
              </a:rPr>
              <a:t>总结</a:t>
            </a:r>
            <a:endParaRPr lang="zh-CN" altLang="en-US" sz="3200" b="1" dirty="0">
              <a:ea typeface="楷体" panose="02010609060101010101" pitchFamily="49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A7A8AE1A-98DC-4418-B20B-83761549332A}"/>
              </a:ext>
            </a:extLst>
          </p:cNvPr>
          <p:cNvSpPr/>
          <p:nvPr/>
        </p:nvSpPr>
        <p:spPr>
          <a:xfrm>
            <a:off x="1711776" y="1054932"/>
            <a:ext cx="1440000" cy="144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ea typeface="楷体" panose="02010609060101010101" pitchFamily="49" charset="-122"/>
              </a:rPr>
              <a:t>数据</a:t>
            </a:r>
            <a:endParaRPr lang="en-US" altLang="zh-CN" sz="2000" dirty="0">
              <a:solidFill>
                <a:schemeClr val="tx1"/>
              </a:solidFill>
              <a:ea typeface="楷体" panose="02010609060101010101" pitchFamily="49" charset="-122"/>
            </a:endParaRPr>
          </a:p>
          <a:p>
            <a:pPr algn="ctr"/>
            <a:r>
              <a:rPr lang="zh-CN" altLang="en-US" sz="2000" dirty="0" smtClean="0">
                <a:solidFill>
                  <a:schemeClr val="tx1"/>
                </a:solidFill>
                <a:ea typeface="楷体" panose="02010609060101010101" pitchFamily="49" charset="-122"/>
              </a:rPr>
              <a:t>融合</a:t>
            </a:r>
            <a:endParaRPr lang="zh-CN" altLang="en-US" sz="2000" dirty="0">
              <a:solidFill>
                <a:schemeClr val="tx1"/>
              </a:solidFill>
              <a:ea typeface="楷体" panose="02010609060101010101" pitchFamily="49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87BA66E7-6603-42BE-8942-CD6136C2CE42}"/>
              </a:ext>
            </a:extLst>
          </p:cNvPr>
          <p:cNvSpPr/>
          <p:nvPr/>
        </p:nvSpPr>
        <p:spPr>
          <a:xfrm>
            <a:off x="4058293" y="1054932"/>
            <a:ext cx="1440000" cy="144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ea typeface="楷体" panose="02010609060101010101" pitchFamily="49" charset="-122"/>
              </a:rPr>
              <a:t>建筑物</a:t>
            </a:r>
            <a:r>
              <a:rPr lang="zh-CN" altLang="en-US" sz="2000" dirty="0" smtClean="0">
                <a:solidFill>
                  <a:schemeClr val="tx1"/>
                </a:solidFill>
                <a:ea typeface="楷体" panose="02010609060101010101" pitchFamily="49" charset="-122"/>
              </a:rPr>
              <a:t>检测</a:t>
            </a:r>
            <a:endParaRPr lang="zh-CN" altLang="en-US" sz="2000" dirty="0">
              <a:solidFill>
                <a:schemeClr val="tx1"/>
              </a:solidFill>
              <a:ea typeface="楷体" panose="02010609060101010101" pitchFamily="49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FEDE276-0A6F-4AD9-80CF-8AE38AB53A25}"/>
              </a:ext>
            </a:extLst>
          </p:cNvPr>
          <p:cNvSpPr/>
          <p:nvPr/>
        </p:nvSpPr>
        <p:spPr>
          <a:xfrm>
            <a:off x="2895998" y="3191030"/>
            <a:ext cx="1440000" cy="144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+mj-lt"/>
                <a:ea typeface="楷体" panose="02010609060101010101" pitchFamily="49" charset="-122"/>
              </a:rPr>
              <a:t>注意力机制</a:t>
            </a:r>
            <a:endParaRPr lang="zh-CN" altLang="en-US" sz="2000" dirty="0">
              <a:solidFill>
                <a:schemeClr val="tx1"/>
              </a:solidFill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50CC4F94-467A-4834-9DA2-C0BAB9564FF4}"/>
              </a:ext>
            </a:extLst>
          </p:cNvPr>
          <p:cNvSpPr/>
          <p:nvPr/>
        </p:nvSpPr>
        <p:spPr>
          <a:xfrm>
            <a:off x="481872" y="3191030"/>
            <a:ext cx="1440000" cy="144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600" dirty="0" err="1" smtClean="0">
                <a:solidFill>
                  <a:schemeClr val="tx1"/>
                </a:solidFill>
                <a:latin typeface="+mj-lt"/>
                <a:ea typeface="楷体" panose="02010609060101010101" pitchFamily="49" charset="-122"/>
              </a:rPr>
              <a:t>Densenet</a:t>
            </a:r>
            <a:endParaRPr lang="zh-CN" altLang="en-US" sz="1600" dirty="0">
              <a:solidFill>
                <a:schemeClr val="tx1"/>
              </a:solidFill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F0B78A5F-3E46-4F70-9499-C7E295E7082E}"/>
              </a:ext>
            </a:extLst>
          </p:cNvPr>
          <p:cNvSpPr/>
          <p:nvPr/>
        </p:nvSpPr>
        <p:spPr>
          <a:xfrm>
            <a:off x="5310126" y="3192268"/>
            <a:ext cx="1440000" cy="144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+mj-lt"/>
                <a:ea typeface="楷体" panose="02010609060101010101" pitchFamily="49" charset="-122"/>
              </a:rPr>
              <a:t>多尺度融合</a:t>
            </a:r>
            <a:endParaRPr lang="zh-CN" altLang="en-US" sz="2000" dirty="0">
              <a:solidFill>
                <a:schemeClr val="tx1"/>
              </a:solidFill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1010EEE0-1916-46F2-B7AB-9AA9E3479576}"/>
              </a:ext>
            </a:extLst>
          </p:cNvPr>
          <p:cNvSpPr/>
          <p:nvPr/>
        </p:nvSpPr>
        <p:spPr>
          <a:xfrm>
            <a:off x="7724252" y="3191030"/>
            <a:ext cx="1440000" cy="144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ea typeface="楷体" panose="02010609060101010101" pitchFamily="49" charset="-122"/>
              </a:rPr>
              <a:t>后处理</a:t>
            </a:r>
            <a:endParaRPr lang="zh-CN" altLang="en-US" sz="2000" dirty="0">
              <a:solidFill>
                <a:schemeClr val="tx1"/>
              </a:solidFill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E639A4E-3947-4913-8FBB-4AE9142CD76E}"/>
              </a:ext>
            </a:extLst>
          </p:cNvPr>
          <p:cNvSpPr/>
          <p:nvPr/>
        </p:nvSpPr>
        <p:spPr>
          <a:xfrm>
            <a:off x="10138382" y="3191030"/>
            <a:ext cx="1556133" cy="144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altLang="zh-CN" sz="2000" dirty="0" err="1" smtClean="0">
                <a:solidFill>
                  <a:prstClr val="black"/>
                </a:solidFill>
                <a:latin typeface="Times New Roman" panose="02020603050405020304"/>
                <a:ea typeface="楷体" panose="02010609060101010101" pitchFamily="49" charset="-122"/>
              </a:rPr>
              <a:t>pytorch</a:t>
            </a:r>
            <a:endParaRPr lang="zh-CN" altLang="en-US" sz="2000" dirty="0">
              <a:solidFill>
                <a:prstClr val="black"/>
              </a:solidFill>
              <a:latin typeface="Times New Roman" panose="02020603050405020304"/>
              <a:ea typeface="楷体" panose="02010609060101010101" pitchFamily="49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49FF094-9726-475D-AD83-7AD867DD5BAF}"/>
              </a:ext>
            </a:extLst>
          </p:cNvPr>
          <p:cNvSpPr/>
          <p:nvPr/>
        </p:nvSpPr>
        <p:spPr>
          <a:xfrm>
            <a:off x="6514459" y="4631030"/>
            <a:ext cx="1440000" cy="144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altLang="zh-CN" sz="2000">
                <a:solidFill>
                  <a:prstClr val="black"/>
                </a:solidFill>
                <a:latin typeface="Times New Roman" panose="02020603050405020304"/>
                <a:ea typeface="楷体" panose="02010609060101010101" pitchFamily="49" charset="-122"/>
              </a:rPr>
              <a:t>RNN</a:t>
            </a:r>
            <a:endParaRPr lang="zh-CN" altLang="en-US" sz="2000" dirty="0">
              <a:solidFill>
                <a:prstClr val="black"/>
              </a:solidFill>
              <a:latin typeface="Times New Roman" panose="02020603050405020304"/>
              <a:ea typeface="楷体" panose="02010609060101010101" pitchFamily="49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9CE6DB3-D89A-49DE-BD86-AD0F170C29EA}"/>
              </a:ext>
            </a:extLst>
          </p:cNvPr>
          <p:cNvSpPr/>
          <p:nvPr/>
        </p:nvSpPr>
        <p:spPr>
          <a:xfrm>
            <a:off x="1711776" y="4638280"/>
            <a:ext cx="1440000" cy="144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altLang="zh-CN" sz="2000" dirty="0">
                <a:solidFill>
                  <a:prstClr val="black"/>
                </a:solidFill>
                <a:latin typeface="Times New Roman" panose="02020603050405020304"/>
                <a:ea typeface="楷体" panose="02010609060101010101" pitchFamily="49" charset="-122"/>
              </a:rPr>
              <a:t>CNN</a:t>
            </a:r>
            <a:endParaRPr lang="zh-CN" altLang="en-US" sz="2000" dirty="0">
              <a:solidFill>
                <a:prstClr val="black"/>
              </a:solidFill>
              <a:latin typeface="Times New Roman" panose="02020603050405020304"/>
              <a:ea typeface="楷体" panose="02010609060101010101" pitchFamily="49" charset="-122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AB60FBE4-EA39-472F-B1D2-45FC60DEAB2E}"/>
              </a:ext>
            </a:extLst>
          </p:cNvPr>
          <p:cNvCxnSpPr/>
          <p:nvPr/>
        </p:nvCxnSpPr>
        <p:spPr>
          <a:xfrm flipV="1">
            <a:off x="119922" y="971552"/>
            <a:ext cx="1708878" cy="299231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D4A975A7-46BE-4643-8451-AA8196E0C524}"/>
              </a:ext>
            </a:extLst>
          </p:cNvPr>
          <p:cNvCxnSpPr/>
          <p:nvPr/>
        </p:nvCxnSpPr>
        <p:spPr>
          <a:xfrm>
            <a:off x="1833691" y="972836"/>
            <a:ext cx="366460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34CF158-BEF8-4724-A95F-7B00D790522B}"/>
              </a:ext>
            </a:extLst>
          </p:cNvPr>
          <p:cNvCxnSpPr/>
          <p:nvPr/>
        </p:nvCxnSpPr>
        <p:spPr>
          <a:xfrm>
            <a:off x="119922" y="3963870"/>
            <a:ext cx="0" cy="76053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9E81383E-540B-46DF-A126-90DF88472ECB}"/>
              </a:ext>
            </a:extLst>
          </p:cNvPr>
          <p:cNvCxnSpPr/>
          <p:nvPr/>
        </p:nvCxnSpPr>
        <p:spPr>
          <a:xfrm>
            <a:off x="119924" y="4724401"/>
            <a:ext cx="1173870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F3732B27-332D-4249-9963-A9044C8346C0}"/>
              </a:ext>
            </a:extLst>
          </p:cNvPr>
          <p:cNvCxnSpPr/>
          <p:nvPr/>
        </p:nvCxnSpPr>
        <p:spPr>
          <a:xfrm>
            <a:off x="5498293" y="971550"/>
            <a:ext cx="597707" cy="134156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731B4BC-DB15-445C-8B67-E57EC7F98554}"/>
              </a:ext>
            </a:extLst>
          </p:cNvPr>
          <p:cNvCxnSpPr>
            <a:cxnSpLocks/>
          </p:cNvCxnSpPr>
          <p:nvPr/>
        </p:nvCxnSpPr>
        <p:spPr>
          <a:xfrm>
            <a:off x="6096001" y="2313114"/>
            <a:ext cx="5762626" cy="80735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CDD095C9-7A4A-48FE-B9F2-0D138ACE8317}"/>
              </a:ext>
            </a:extLst>
          </p:cNvPr>
          <p:cNvCxnSpPr/>
          <p:nvPr/>
        </p:nvCxnSpPr>
        <p:spPr>
          <a:xfrm flipV="1">
            <a:off x="11858626" y="3120468"/>
            <a:ext cx="0" cy="159668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68CCB4FC-7136-40BA-86E4-23CF6DD2382F}"/>
              </a:ext>
            </a:extLst>
          </p:cNvPr>
          <p:cNvSpPr/>
          <p:nvPr/>
        </p:nvSpPr>
        <p:spPr>
          <a:xfrm>
            <a:off x="1558850" y="4463130"/>
            <a:ext cx="1728000" cy="1728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801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D1C6BA13-0B5E-4BA1-B3B3-885FE5CC72F3}"/>
              </a:ext>
            </a:extLst>
          </p:cNvPr>
          <p:cNvSpPr/>
          <p:nvPr/>
        </p:nvSpPr>
        <p:spPr>
          <a:xfrm>
            <a:off x="6370459" y="4494280"/>
            <a:ext cx="1728000" cy="1728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801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B839FB9B-EF09-482C-96FA-CDA6D85D8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188" y="4402464"/>
            <a:ext cx="1239323" cy="419049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3EBC8C1-5CB4-45BA-9F07-E24BDEE48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100" y="4406559"/>
            <a:ext cx="1178718" cy="419049"/>
          </a:xfrm>
          <a:prstGeom prst="rect">
            <a:avLst/>
          </a:prstGeom>
        </p:spPr>
      </p:pic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77C2A2F7-19C3-45C4-A3BE-253D12FC9EBB}"/>
              </a:ext>
            </a:extLst>
          </p:cNvPr>
          <p:cNvCxnSpPr>
            <a:cxnSpLocks/>
          </p:cNvCxnSpPr>
          <p:nvPr/>
        </p:nvCxnSpPr>
        <p:spPr>
          <a:xfrm>
            <a:off x="11694514" y="2962276"/>
            <a:ext cx="0" cy="13914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61BF3A7E-7D5C-46C6-8987-571760A4DEBC}"/>
              </a:ext>
            </a:extLst>
          </p:cNvPr>
          <p:cNvSpPr/>
          <p:nvPr/>
        </p:nvSpPr>
        <p:spPr>
          <a:xfrm>
            <a:off x="11658601" y="2838451"/>
            <a:ext cx="72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801"/>
          </a:p>
        </p:txBody>
      </p:sp>
      <p:cxnSp>
        <p:nvCxnSpPr>
          <p:cNvPr id="49" name="直接箭头连接符 48"/>
          <p:cNvCxnSpPr>
            <a:stCxn id="7" idx="6"/>
            <a:endCxn id="6" idx="2"/>
          </p:cNvCxnSpPr>
          <p:nvPr/>
        </p:nvCxnSpPr>
        <p:spPr>
          <a:xfrm>
            <a:off x="1921872" y="3911030"/>
            <a:ext cx="97412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stCxn id="6" idx="6"/>
            <a:endCxn id="8" idx="2"/>
          </p:cNvCxnSpPr>
          <p:nvPr/>
        </p:nvCxnSpPr>
        <p:spPr>
          <a:xfrm>
            <a:off x="4335998" y="3911030"/>
            <a:ext cx="974128" cy="12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stCxn id="8" idx="6"/>
            <a:endCxn id="9" idx="2"/>
          </p:cNvCxnSpPr>
          <p:nvPr/>
        </p:nvCxnSpPr>
        <p:spPr>
          <a:xfrm flipV="1">
            <a:off x="6750126" y="3911030"/>
            <a:ext cx="974126" cy="12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9" idx="6"/>
            <a:endCxn id="10" idx="2"/>
          </p:cNvCxnSpPr>
          <p:nvPr/>
        </p:nvCxnSpPr>
        <p:spPr>
          <a:xfrm>
            <a:off x="9164252" y="3911030"/>
            <a:ext cx="97413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4" idx="4"/>
            <a:endCxn id="7" idx="0"/>
          </p:cNvCxnSpPr>
          <p:nvPr/>
        </p:nvCxnSpPr>
        <p:spPr>
          <a:xfrm flipH="1">
            <a:off x="1201872" y="2494932"/>
            <a:ext cx="1229904" cy="696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4" idx="4"/>
            <a:endCxn id="6" idx="0"/>
          </p:cNvCxnSpPr>
          <p:nvPr/>
        </p:nvCxnSpPr>
        <p:spPr>
          <a:xfrm>
            <a:off x="2431776" y="2494932"/>
            <a:ext cx="1184222" cy="696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4" idx="4"/>
            <a:endCxn id="8" idx="0"/>
          </p:cNvCxnSpPr>
          <p:nvPr/>
        </p:nvCxnSpPr>
        <p:spPr>
          <a:xfrm>
            <a:off x="2431776" y="2494932"/>
            <a:ext cx="3598350" cy="697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stCxn id="4" idx="4"/>
            <a:endCxn id="9" idx="0"/>
          </p:cNvCxnSpPr>
          <p:nvPr/>
        </p:nvCxnSpPr>
        <p:spPr>
          <a:xfrm>
            <a:off x="2431776" y="2494932"/>
            <a:ext cx="6012476" cy="696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4" idx="4"/>
            <a:endCxn id="10" idx="0"/>
          </p:cNvCxnSpPr>
          <p:nvPr/>
        </p:nvCxnSpPr>
        <p:spPr>
          <a:xfrm>
            <a:off x="2431776" y="2494932"/>
            <a:ext cx="8484673" cy="696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>
            <a:stCxn id="5" idx="4"/>
            <a:endCxn id="7" idx="0"/>
          </p:cNvCxnSpPr>
          <p:nvPr/>
        </p:nvCxnSpPr>
        <p:spPr>
          <a:xfrm flipH="1">
            <a:off x="1201872" y="2494932"/>
            <a:ext cx="3576421" cy="696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stCxn id="5" idx="4"/>
            <a:endCxn id="6" idx="0"/>
          </p:cNvCxnSpPr>
          <p:nvPr/>
        </p:nvCxnSpPr>
        <p:spPr>
          <a:xfrm flipH="1">
            <a:off x="3615998" y="2494932"/>
            <a:ext cx="1162295" cy="696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stCxn id="5" idx="4"/>
            <a:endCxn id="8" idx="0"/>
          </p:cNvCxnSpPr>
          <p:nvPr/>
        </p:nvCxnSpPr>
        <p:spPr>
          <a:xfrm>
            <a:off x="4778293" y="2494932"/>
            <a:ext cx="1251833" cy="697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stCxn id="5" idx="4"/>
            <a:endCxn id="9" idx="0"/>
          </p:cNvCxnSpPr>
          <p:nvPr/>
        </p:nvCxnSpPr>
        <p:spPr>
          <a:xfrm>
            <a:off x="4778293" y="2494932"/>
            <a:ext cx="3665959" cy="696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5" idx="4"/>
            <a:endCxn id="10" idx="0"/>
          </p:cNvCxnSpPr>
          <p:nvPr/>
        </p:nvCxnSpPr>
        <p:spPr>
          <a:xfrm>
            <a:off x="4778293" y="2494932"/>
            <a:ext cx="6138156" cy="696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本框 80">
            <a:extLst>
              <a:ext uri="{FF2B5EF4-FFF2-40B4-BE49-F238E27FC236}">
                <a16:creationId xmlns:a16="http://schemas.microsoft.com/office/drawing/2014/main" id="{475EBA73-FFB2-4198-9366-ABC467FE5AEA}"/>
              </a:ext>
            </a:extLst>
          </p:cNvPr>
          <p:cNvSpPr txBox="1"/>
          <p:nvPr/>
        </p:nvSpPr>
        <p:spPr>
          <a:xfrm>
            <a:off x="11811699" y="6392411"/>
            <a:ext cx="474511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1" b="1" i="1" dirty="0" smtClean="0">
                <a:solidFill>
                  <a:srgbClr val="FFFF00"/>
                </a:solidFill>
                <a:latin typeface="+mj-lt"/>
              </a:rPr>
              <a:t>21</a:t>
            </a:r>
            <a:endParaRPr lang="zh-CN" altLang="en-US" sz="1801" b="1" i="1" dirty="0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950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75EBA73-FFB2-4198-9366-ABC467FE5AEA}"/>
              </a:ext>
            </a:extLst>
          </p:cNvPr>
          <p:cNvSpPr txBox="1"/>
          <p:nvPr/>
        </p:nvSpPr>
        <p:spPr>
          <a:xfrm>
            <a:off x="11811700" y="6392411"/>
            <a:ext cx="310393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1" b="1" i="1" dirty="0">
                <a:solidFill>
                  <a:srgbClr val="FFFF00"/>
                </a:solidFill>
                <a:latin typeface="+mj-lt"/>
              </a:rPr>
              <a:t>3</a:t>
            </a:r>
            <a:endParaRPr lang="zh-CN" altLang="en-US" sz="1801" b="1" i="1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D19ECDF-48A5-47AB-86EF-C3B84529995B}"/>
              </a:ext>
            </a:extLst>
          </p:cNvPr>
          <p:cNvSpPr txBox="1"/>
          <p:nvPr/>
        </p:nvSpPr>
        <p:spPr>
          <a:xfrm>
            <a:off x="136547" y="0"/>
            <a:ext cx="6272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3200" b="1" dirty="0" smtClean="0">
                <a:latin typeface="+mj-lt"/>
                <a:ea typeface="楷体" panose="02010609060101010101" pitchFamily="49" charset="-122"/>
              </a:rPr>
              <a:t>1. </a:t>
            </a:r>
            <a:r>
              <a:rPr lang="en-US" altLang="zh-CN" sz="3200" b="1" dirty="0">
                <a:solidFill>
                  <a:prstClr val="black"/>
                </a:solidFill>
                <a:latin typeface="Times New Roman" panose="02020603050405020304"/>
                <a:ea typeface="楷体" panose="02010609060101010101" pitchFamily="49" charset="-122"/>
              </a:rPr>
              <a:t>CNN</a:t>
            </a:r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/>
                <a:ea typeface="楷体" panose="02010609060101010101" pitchFamily="49" charset="-122"/>
              </a:rPr>
              <a:t>和</a:t>
            </a:r>
            <a:r>
              <a:rPr lang="en-US" altLang="zh-CN" sz="3200" b="1" dirty="0">
                <a:solidFill>
                  <a:prstClr val="black"/>
                </a:solidFill>
                <a:latin typeface="Times New Roman" panose="02020603050405020304"/>
                <a:ea typeface="楷体" panose="02010609060101010101" pitchFamily="49" charset="-122"/>
              </a:rPr>
              <a:t>RNN</a:t>
            </a:r>
            <a:r>
              <a:rPr lang="zh-CN" altLang="en-US" sz="3200" b="1" dirty="0">
                <a:solidFill>
                  <a:prstClr val="black"/>
                </a:solidFill>
                <a:latin typeface="Times New Roman" panose="02020603050405020304"/>
                <a:ea typeface="楷体" panose="02010609060101010101" pitchFamily="49" charset="-122"/>
              </a:rPr>
              <a:t>组合的</a:t>
            </a:r>
            <a:r>
              <a:rPr lang="zh-CN" altLang="en-US" sz="3200" b="1" dirty="0" smtClean="0">
                <a:solidFill>
                  <a:prstClr val="black"/>
                </a:solidFill>
                <a:latin typeface="Times New Roman" panose="02020603050405020304"/>
                <a:ea typeface="楷体" panose="02010609060101010101" pitchFamily="49" charset="-122"/>
              </a:rPr>
              <a:t>意义和应用</a:t>
            </a:r>
            <a:endParaRPr lang="en-US" altLang="zh-CN" sz="3200" b="1" dirty="0">
              <a:solidFill>
                <a:prstClr val="black"/>
              </a:solidFill>
              <a:latin typeface="Times New Roman" panose="02020603050405020304"/>
              <a:ea typeface="楷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3A8085F-01CB-4D5C-84F3-954E6D822CD9}"/>
              </a:ext>
            </a:extLst>
          </p:cNvPr>
          <p:cNvSpPr txBox="1"/>
          <p:nvPr/>
        </p:nvSpPr>
        <p:spPr>
          <a:xfrm>
            <a:off x="6539593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049509"/>
              </p:ext>
            </p:extLst>
          </p:nvPr>
        </p:nvGraphicFramePr>
        <p:xfrm>
          <a:off x="1475047" y="1121526"/>
          <a:ext cx="9431252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5626">
                  <a:extLst>
                    <a:ext uri="{9D8B030D-6E8A-4147-A177-3AD203B41FA5}">
                      <a16:colId xmlns:a16="http://schemas.microsoft.com/office/drawing/2014/main" val="95629438"/>
                    </a:ext>
                  </a:extLst>
                </a:gridCol>
                <a:gridCol w="4715626">
                  <a:extLst>
                    <a:ext uri="{9D8B030D-6E8A-4147-A177-3AD203B41FA5}">
                      <a16:colId xmlns:a16="http://schemas.microsoft.com/office/drawing/2014/main" val="14468425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>
                          <a:latin typeface="+mj-lt"/>
                          <a:ea typeface="楷体" panose="02010609060101010101" pitchFamily="49" charset="-122"/>
                        </a:rPr>
                        <a:t>CNN</a:t>
                      </a:r>
                      <a:endParaRPr lang="zh-CN" altLang="en-US" sz="2800" dirty="0">
                        <a:latin typeface="+mj-lt"/>
                        <a:ea typeface="楷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>
                          <a:latin typeface="+mj-lt"/>
                          <a:ea typeface="楷体" panose="02010609060101010101" pitchFamily="49" charset="-122"/>
                        </a:rPr>
                        <a:t>RNN</a:t>
                      </a:r>
                      <a:endParaRPr lang="zh-CN" altLang="en-US" sz="2800" dirty="0">
                        <a:latin typeface="+mj-lt"/>
                        <a:ea typeface="楷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759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楷体" panose="02010609060101010101" pitchFamily="49" charset="-122"/>
                          <a:cs typeface="+mn-cs"/>
                        </a:rPr>
                        <a:t>空间扩展</a:t>
                      </a:r>
                      <a:endParaRPr lang="zh-CN" altLang="en-US" sz="2800" dirty="0">
                        <a:latin typeface="+mj-lt"/>
                        <a:ea typeface="楷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i="0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楷体" panose="02010609060101010101" pitchFamily="49" charset="-122"/>
                          <a:cs typeface="+mn-cs"/>
                        </a:rPr>
                        <a:t>时序扩展</a:t>
                      </a:r>
                      <a:endParaRPr lang="zh-CN" altLang="en-US" sz="2800" dirty="0">
                        <a:latin typeface="+mj-lt"/>
                        <a:ea typeface="楷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386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>
                          <a:latin typeface="+mj-lt"/>
                          <a:ea typeface="楷体" panose="02010609060101010101" pitchFamily="49" charset="-122"/>
                        </a:rPr>
                        <a:t>存在深层结构</a:t>
                      </a:r>
                      <a:endParaRPr lang="zh-CN" altLang="en-US" sz="2800" dirty="0">
                        <a:latin typeface="+mj-lt"/>
                        <a:ea typeface="楷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>
                          <a:latin typeface="+mj-lt"/>
                          <a:ea typeface="楷体" panose="02010609060101010101" pitchFamily="49" charset="-122"/>
                        </a:rPr>
                        <a:t>深度有限</a:t>
                      </a:r>
                      <a:endParaRPr lang="zh-CN" altLang="en-US" sz="2800" dirty="0">
                        <a:latin typeface="+mj-lt"/>
                        <a:ea typeface="楷体" panose="02010609060101010101" pitchFamily="49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8764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indent="0" algn="ctr" defTabSz="91441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0" i="0" kern="1200" dirty="0" smtClean="0">
                          <a:solidFill>
                            <a:schemeClr val="dk1"/>
                          </a:solidFill>
                          <a:effectLst/>
                          <a:latin typeface="+mj-lt"/>
                          <a:ea typeface="楷体" panose="02010609060101010101" pitchFamily="49" charset="-122"/>
                          <a:cs typeface="+mn-cs"/>
                        </a:rPr>
                        <a:t>大量信息同时具有时间空间特性：视频分类，图片标注等；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0078505"/>
                  </a:ext>
                </a:extLst>
              </a:tr>
            </a:tbl>
          </a:graphicData>
        </a:graphic>
      </p:graphicFrame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622" y="3351463"/>
            <a:ext cx="2382059" cy="2779069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143" y="3262329"/>
            <a:ext cx="4758569" cy="295733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272829" y="6400775"/>
            <a:ext cx="5498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+mj-lt"/>
              </a:rPr>
              <a:t>https://blog.csdn.net/Koala_Tree/article/details/77765436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3454" y="6466393"/>
            <a:ext cx="761905" cy="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0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3E36D63-5C87-4419-BF4C-09394B22FC17}"/>
              </a:ext>
            </a:extLst>
          </p:cNvPr>
          <p:cNvSpPr txBox="1"/>
          <p:nvPr/>
        </p:nvSpPr>
        <p:spPr>
          <a:xfrm>
            <a:off x="1343447" y="1286366"/>
            <a:ext cx="88071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+mj-lt"/>
                <a:ea typeface="楷体" panose="02010609060101010101" pitchFamily="49" charset="-122"/>
              </a:rPr>
              <a:t>Direction-aware Spatial Context Features </a:t>
            </a:r>
            <a:r>
              <a:rPr lang="en-US" altLang="zh-CN" sz="2800" dirty="0" smtClean="0">
                <a:latin typeface="+mj-lt"/>
                <a:ea typeface="楷体" panose="02010609060101010101" pitchFamily="49" charset="-122"/>
              </a:rPr>
              <a:t>for</a:t>
            </a:r>
          </a:p>
          <a:p>
            <a:pPr algn="ctr"/>
            <a:r>
              <a:rPr lang="en-US" altLang="zh-CN" sz="2800" dirty="0" smtClean="0">
                <a:latin typeface="+mj-lt"/>
                <a:ea typeface="楷体" panose="02010609060101010101" pitchFamily="49" charset="-122"/>
              </a:rPr>
              <a:t>Shadow </a:t>
            </a:r>
            <a:r>
              <a:rPr lang="en-US" altLang="zh-CN" sz="2800" dirty="0">
                <a:latin typeface="+mj-lt"/>
                <a:ea typeface="楷体" panose="02010609060101010101" pitchFamily="49" charset="-122"/>
              </a:rPr>
              <a:t>Detection </a:t>
            </a:r>
            <a:br>
              <a:rPr lang="en-US" altLang="zh-CN" sz="2800" dirty="0">
                <a:latin typeface="+mj-lt"/>
                <a:ea typeface="楷体" panose="02010609060101010101" pitchFamily="49" charset="-122"/>
              </a:rPr>
            </a:br>
            <a:r>
              <a:rPr lang="zh-CN" altLang="en-US" sz="2800" dirty="0">
                <a:latin typeface="+mj-lt"/>
                <a:ea typeface="楷体" panose="02010609060101010101" pitchFamily="49" charset="-122"/>
              </a:rPr>
              <a:t>基于方向感知空间上下文特征进行阴影检测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33CA44E-1960-432A-906A-E9BC5157588B}"/>
              </a:ext>
            </a:extLst>
          </p:cNvPr>
          <p:cNvSpPr txBox="1"/>
          <p:nvPr/>
        </p:nvSpPr>
        <p:spPr>
          <a:xfrm>
            <a:off x="1692443" y="6415538"/>
            <a:ext cx="10780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+mj-lt"/>
              </a:rPr>
              <a:t>Hu X , Zhu L , Fu C W , et al. Direction-aware Spatial Context Features for Shadow Detection[J]. 2017.</a:t>
            </a:r>
            <a:endParaRPr lang="zh-CN" alt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A262F6-BB43-4436-99CD-2E330CE1966A}"/>
              </a:ext>
            </a:extLst>
          </p:cNvPr>
          <p:cNvSpPr txBox="1"/>
          <p:nvPr/>
        </p:nvSpPr>
        <p:spPr>
          <a:xfrm>
            <a:off x="11790948" y="6384758"/>
            <a:ext cx="40105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1" b="1" i="1" dirty="0" smtClean="0">
                <a:solidFill>
                  <a:srgbClr val="FFFF00"/>
                </a:solidFill>
                <a:latin typeface="+mj-lt"/>
              </a:rPr>
              <a:t>4</a:t>
            </a:r>
            <a:endParaRPr lang="zh-CN" altLang="en-US" sz="1801" b="1" i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8397321-AC61-4B1C-8C13-6A2DF95EE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52" y="6365248"/>
            <a:ext cx="697991" cy="43913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D19ECDF-48A5-47AB-86EF-C3B84529995B}"/>
              </a:ext>
            </a:extLst>
          </p:cNvPr>
          <p:cNvSpPr txBox="1"/>
          <p:nvPr/>
        </p:nvSpPr>
        <p:spPr>
          <a:xfrm>
            <a:off x="136547" y="0"/>
            <a:ext cx="10063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3200" b="1" dirty="0">
                <a:latin typeface="+mj-lt"/>
                <a:ea typeface="楷体" panose="02010609060101010101" pitchFamily="49" charset="-122"/>
              </a:rPr>
              <a:t>2. </a:t>
            </a:r>
            <a:r>
              <a:rPr lang="zh-CN" altLang="en-US" sz="3200" b="1" dirty="0">
                <a:latin typeface="+mj-lt"/>
                <a:ea typeface="楷体" panose="02010609060101010101" pitchFamily="49" charset="-122"/>
              </a:rPr>
              <a:t>论文</a:t>
            </a:r>
            <a:r>
              <a:rPr lang="en-US" altLang="zh-CN" sz="3200" b="1" dirty="0" smtClean="0">
                <a:latin typeface="+mj-lt"/>
                <a:ea typeface="楷体" panose="02010609060101010101" pitchFamily="49" charset="-122"/>
              </a:rPr>
              <a:t>1</a:t>
            </a:r>
            <a:endParaRPr lang="zh-CN" altLang="en-US" sz="3200" b="1" dirty="0"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1D113AA-FEE4-4DE3-A130-7604D6ED9B6D}"/>
              </a:ext>
            </a:extLst>
          </p:cNvPr>
          <p:cNvSpPr txBox="1"/>
          <p:nvPr/>
        </p:nvSpPr>
        <p:spPr>
          <a:xfrm>
            <a:off x="4527292" y="3126730"/>
            <a:ext cx="52768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+mj-lt"/>
                <a:ea typeface="楷体" panose="02010609060101010101" pitchFamily="49" charset="-122"/>
              </a:rPr>
              <a:t>2.1  </a:t>
            </a:r>
            <a:r>
              <a:rPr lang="zh-CN" altLang="en-US" sz="2400" dirty="0">
                <a:latin typeface="+mj-lt"/>
                <a:ea typeface="楷体" panose="02010609060101010101" pitchFamily="49" charset="-122"/>
              </a:rPr>
              <a:t>现有问题</a:t>
            </a:r>
            <a:endParaRPr lang="en-US" altLang="zh-CN" sz="2400" dirty="0">
              <a:latin typeface="+mj-lt"/>
              <a:ea typeface="楷体" panose="02010609060101010101" pitchFamily="49" charset="-122"/>
            </a:endParaRPr>
          </a:p>
          <a:p>
            <a:r>
              <a:rPr lang="en-US" altLang="zh-CN" sz="2400" dirty="0" smtClean="0">
                <a:latin typeface="+mj-lt"/>
                <a:ea typeface="楷体" panose="02010609060101010101" pitchFamily="49" charset="-122"/>
              </a:rPr>
              <a:t>2.2  </a:t>
            </a:r>
            <a:r>
              <a:rPr lang="zh-CN" altLang="en-US" sz="2400" dirty="0">
                <a:latin typeface="+mj-lt"/>
                <a:ea typeface="楷体" panose="02010609060101010101" pitchFamily="49" charset="-122"/>
              </a:rPr>
              <a:t>动        机</a:t>
            </a:r>
            <a:endParaRPr lang="en-US" altLang="zh-CN" sz="2400" dirty="0">
              <a:latin typeface="+mj-lt"/>
              <a:ea typeface="楷体" panose="02010609060101010101" pitchFamily="49" charset="-122"/>
            </a:endParaRPr>
          </a:p>
          <a:p>
            <a:r>
              <a:rPr lang="en-US" altLang="zh-CN" sz="2400" dirty="0" smtClean="0">
                <a:latin typeface="+mj-lt"/>
                <a:ea typeface="楷体" panose="02010609060101010101" pitchFamily="49" charset="-122"/>
              </a:rPr>
              <a:t>2.3  </a:t>
            </a:r>
            <a:r>
              <a:rPr lang="zh-CN" altLang="en-US" sz="2400" dirty="0">
                <a:latin typeface="+mj-lt"/>
                <a:ea typeface="楷体" panose="02010609060101010101" pitchFamily="49" charset="-122"/>
              </a:rPr>
              <a:t>网络结构 </a:t>
            </a:r>
            <a:r>
              <a:rPr lang="en-US" altLang="zh-CN" sz="2400" dirty="0">
                <a:latin typeface="+mj-lt"/>
                <a:ea typeface="楷体" panose="02010609060101010101" pitchFamily="49" charset="-122"/>
              </a:rPr>
              <a:t>—— DSC</a:t>
            </a:r>
            <a:r>
              <a:rPr lang="zh-CN" altLang="en-US" sz="2400" dirty="0">
                <a:latin typeface="+mj-lt"/>
                <a:ea typeface="楷体" panose="02010609060101010101" pitchFamily="49" charset="-122"/>
              </a:rPr>
              <a:t>模块</a:t>
            </a:r>
            <a:endParaRPr lang="en-US" altLang="zh-CN" sz="2400" dirty="0">
              <a:latin typeface="+mj-lt"/>
              <a:ea typeface="楷体" panose="02010609060101010101" pitchFamily="49" charset="-122"/>
            </a:endParaRPr>
          </a:p>
          <a:p>
            <a:r>
              <a:rPr lang="en-US" altLang="zh-CN" sz="2400" dirty="0" smtClean="0">
                <a:latin typeface="+mj-lt"/>
                <a:ea typeface="楷体" panose="02010609060101010101" pitchFamily="49" charset="-122"/>
              </a:rPr>
              <a:t>2.4  </a:t>
            </a:r>
            <a:r>
              <a:rPr lang="zh-CN" altLang="en-US" sz="2400" dirty="0">
                <a:latin typeface="+mj-lt"/>
                <a:ea typeface="楷体" panose="02010609060101010101" pitchFamily="49" charset="-122"/>
              </a:rPr>
              <a:t>损失函数</a:t>
            </a:r>
            <a:endParaRPr lang="en-US" altLang="zh-CN" sz="2400" dirty="0">
              <a:latin typeface="+mj-lt"/>
              <a:ea typeface="楷体" panose="02010609060101010101" pitchFamily="49" charset="-122"/>
            </a:endParaRPr>
          </a:p>
          <a:p>
            <a:r>
              <a:rPr lang="en-US" altLang="zh-CN" sz="2400" dirty="0" smtClean="0">
                <a:latin typeface="+mj-lt"/>
                <a:ea typeface="楷体" panose="02010609060101010101" pitchFamily="49" charset="-122"/>
              </a:rPr>
              <a:t>2.5  </a:t>
            </a:r>
            <a:r>
              <a:rPr lang="zh-CN" altLang="en-US" sz="2400" dirty="0">
                <a:latin typeface="+mj-lt"/>
                <a:ea typeface="楷体" panose="02010609060101010101" pitchFamily="49" charset="-122"/>
              </a:rPr>
              <a:t>实验结果</a:t>
            </a:r>
            <a:endParaRPr lang="en-US" altLang="zh-CN" sz="2400" dirty="0">
              <a:latin typeface="+mj-lt"/>
              <a:ea typeface="楷体" panose="02010609060101010101" pitchFamily="49" charset="-122"/>
            </a:endParaRPr>
          </a:p>
          <a:p>
            <a:r>
              <a:rPr lang="en-US" altLang="zh-CN" sz="2400" dirty="0" smtClean="0">
                <a:latin typeface="+mj-lt"/>
                <a:ea typeface="楷体" panose="02010609060101010101" pitchFamily="49" charset="-122"/>
              </a:rPr>
              <a:t>2.6  </a:t>
            </a:r>
            <a:r>
              <a:rPr lang="zh-CN" altLang="en-US" sz="2400" dirty="0">
                <a:latin typeface="+mj-lt"/>
                <a:ea typeface="楷体" panose="02010609060101010101" pitchFamily="49" charset="-122"/>
              </a:rPr>
              <a:t>总        结</a:t>
            </a:r>
          </a:p>
        </p:txBody>
      </p:sp>
    </p:spTree>
    <p:extLst>
      <p:ext uri="{BB962C8B-B14F-4D97-AF65-F5344CB8AC3E}">
        <p14:creationId xmlns:p14="http://schemas.microsoft.com/office/powerpoint/2010/main" val="87610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75EBA73-FFB2-4198-9366-ABC467FE5AEA}"/>
              </a:ext>
            </a:extLst>
          </p:cNvPr>
          <p:cNvSpPr txBox="1"/>
          <p:nvPr/>
        </p:nvSpPr>
        <p:spPr>
          <a:xfrm>
            <a:off x="11811700" y="6392411"/>
            <a:ext cx="310393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1" b="1" i="1" dirty="0" smtClean="0">
                <a:solidFill>
                  <a:srgbClr val="FFFF00"/>
                </a:solidFill>
                <a:latin typeface="+mj-lt"/>
              </a:rPr>
              <a:t>5</a:t>
            </a:r>
            <a:endParaRPr lang="zh-CN" altLang="en-US" sz="1801" b="1" i="1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D19ECDF-48A5-47AB-86EF-C3B84529995B}"/>
              </a:ext>
            </a:extLst>
          </p:cNvPr>
          <p:cNvSpPr txBox="1"/>
          <p:nvPr/>
        </p:nvSpPr>
        <p:spPr>
          <a:xfrm>
            <a:off x="119924" y="149904"/>
            <a:ext cx="2503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+mj-lt"/>
                <a:ea typeface="楷体" panose="02010609060101010101" pitchFamily="49" charset="-122"/>
              </a:rPr>
              <a:t>2.1 </a:t>
            </a:r>
            <a:r>
              <a:rPr lang="zh-CN" altLang="en-US" sz="3200" b="1" dirty="0" smtClean="0">
                <a:latin typeface="+mj-lt"/>
                <a:ea typeface="楷体" panose="02010609060101010101" pitchFamily="49" charset="-122"/>
              </a:rPr>
              <a:t>现有</a:t>
            </a:r>
            <a:r>
              <a:rPr lang="zh-CN" altLang="en-US" sz="32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问题</a:t>
            </a:r>
            <a:endParaRPr lang="zh-CN" altLang="en-US" sz="32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66271B7-9A0C-48A5-BA30-F199B3AEB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82" y="1132464"/>
            <a:ext cx="2490119" cy="18505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9CB6AF1-78D2-43BC-895D-7E7CB1D46B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15" b="56686"/>
          <a:stretch/>
        </p:blipFill>
        <p:spPr>
          <a:xfrm>
            <a:off x="3056532" y="1135940"/>
            <a:ext cx="2491200" cy="185138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C56FE73-3ED8-4842-8E2E-4EB33E970202}"/>
              </a:ext>
            </a:extLst>
          </p:cNvPr>
          <p:cNvSpPr txBox="1"/>
          <p:nvPr/>
        </p:nvSpPr>
        <p:spPr>
          <a:xfrm>
            <a:off x="5831404" y="1580701"/>
            <a:ext cx="5246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阴影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181D62D-4CA7-47F7-BA35-17D172E7B59A}"/>
              </a:ext>
            </a:extLst>
          </p:cNvPr>
          <p:cNvSpPr txBox="1"/>
          <p:nvPr/>
        </p:nvSpPr>
        <p:spPr>
          <a:xfrm>
            <a:off x="6639733" y="1367316"/>
            <a:ext cx="522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照明方向与场景几何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DC0FBA9-A570-43CC-A36B-D309AF2BD003}"/>
              </a:ext>
            </a:extLst>
          </p:cNvPr>
          <p:cNvSpPr txBox="1"/>
          <p:nvPr/>
        </p:nvSpPr>
        <p:spPr>
          <a:xfrm>
            <a:off x="6639730" y="2353444"/>
            <a:ext cx="5206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影响众多计算机视觉任务的性能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757FBC5-2C47-40B4-90F2-73A4406E779D}"/>
              </a:ext>
            </a:extLst>
          </p:cNvPr>
          <p:cNvSpPr txBox="1"/>
          <p:nvPr/>
        </p:nvSpPr>
        <p:spPr>
          <a:xfrm>
            <a:off x="6635381" y="4014896"/>
            <a:ext cx="4307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将黑色的物体误检为阴影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534EC5B-0264-4D6A-A62B-2392257B05E5}"/>
              </a:ext>
            </a:extLst>
          </p:cNvPr>
          <p:cNvSpPr txBox="1"/>
          <p:nvPr/>
        </p:nvSpPr>
        <p:spPr>
          <a:xfrm>
            <a:off x="6635381" y="4967467"/>
            <a:ext cx="4307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漏掉不明显的区域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D35EB0C-426D-4F04-A2E6-149FD704BB32}"/>
              </a:ext>
            </a:extLst>
          </p:cNvPr>
          <p:cNvSpPr txBox="1"/>
          <p:nvPr/>
        </p:nvSpPr>
        <p:spPr>
          <a:xfrm>
            <a:off x="5831404" y="4216992"/>
            <a:ext cx="5246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问题</a:t>
            </a:r>
          </a:p>
        </p:txBody>
      </p:sp>
      <p:sp>
        <p:nvSpPr>
          <p:cNvPr id="16" name="左大括号 15">
            <a:extLst>
              <a:ext uri="{FF2B5EF4-FFF2-40B4-BE49-F238E27FC236}">
                <a16:creationId xmlns:a16="http://schemas.microsoft.com/office/drawing/2014/main" id="{8CA3FE9B-5CBB-434E-903D-4B694CD4326B}"/>
              </a:ext>
            </a:extLst>
          </p:cNvPr>
          <p:cNvSpPr/>
          <p:nvPr/>
        </p:nvSpPr>
        <p:spPr>
          <a:xfrm>
            <a:off x="6356059" y="1294138"/>
            <a:ext cx="283673" cy="1615730"/>
          </a:xfrm>
          <a:prstGeom prst="leftBrace">
            <a:avLst>
              <a:gd name="adj1" fmla="val 46128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801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F0535C7-F8FF-4D7A-8DD6-0379E7A3C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81" y="3470341"/>
            <a:ext cx="2490119" cy="240847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2D9422D-8E0B-4051-B3B1-6CFEBEDFFF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82" t="9970" r="2082" b="19005"/>
          <a:stretch/>
        </p:blipFill>
        <p:spPr>
          <a:xfrm>
            <a:off x="3056531" y="4750215"/>
            <a:ext cx="2484971" cy="112860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C35EAD6-3584-4A27-8C43-75492C2004B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61" t="27994" b="9386"/>
          <a:stretch/>
        </p:blipFill>
        <p:spPr>
          <a:xfrm>
            <a:off x="3056531" y="3470341"/>
            <a:ext cx="2484971" cy="1213936"/>
          </a:xfrm>
          <a:prstGeom prst="rect">
            <a:avLst/>
          </a:prstGeom>
        </p:spPr>
      </p:pic>
      <p:sp>
        <p:nvSpPr>
          <p:cNvPr id="21" name="左大括号 20">
            <a:extLst>
              <a:ext uri="{FF2B5EF4-FFF2-40B4-BE49-F238E27FC236}">
                <a16:creationId xmlns:a16="http://schemas.microsoft.com/office/drawing/2014/main" id="{154D4DE3-6B0B-47E0-97B2-F03CA75294CA}"/>
              </a:ext>
            </a:extLst>
          </p:cNvPr>
          <p:cNvSpPr/>
          <p:nvPr/>
        </p:nvSpPr>
        <p:spPr>
          <a:xfrm>
            <a:off x="6351708" y="3948134"/>
            <a:ext cx="283673" cy="1615730"/>
          </a:xfrm>
          <a:prstGeom prst="leftBrace">
            <a:avLst>
              <a:gd name="adj1" fmla="val 46128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801"/>
          </a:p>
        </p:txBody>
      </p:sp>
    </p:spTree>
    <p:extLst>
      <p:ext uri="{BB962C8B-B14F-4D97-AF65-F5344CB8AC3E}">
        <p14:creationId xmlns:p14="http://schemas.microsoft.com/office/powerpoint/2010/main" val="241520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871C75C-1BD4-4B2F-B3FC-3089C7B01CAA}"/>
              </a:ext>
            </a:extLst>
          </p:cNvPr>
          <p:cNvSpPr txBox="1"/>
          <p:nvPr/>
        </p:nvSpPr>
        <p:spPr>
          <a:xfrm>
            <a:off x="119924" y="149904"/>
            <a:ext cx="2503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+mj-lt"/>
                <a:ea typeface="楷体" panose="02010609060101010101" pitchFamily="49" charset="-122"/>
              </a:rPr>
              <a:t>2.2 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动机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29B314-C4A3-4E99-8D56-33804C738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97" y="1618873"/>
            <a:ext cx="3426793" cy="234999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A1757FE-741B-433E-93B8-B22847287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152" y="1618873"/>
            <a:ext cx="3426793" cy="234192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9245148-9944-4116-B537-58A60100537E}"/>
              </a:ext>
            </a:extLst>
          </p:cNvPr>
          <p:cNvSpPr txBox="1"/>
          <p:nvPr/>
        </p:nvSpPr>
        <p:spPr>
          <a:xfrm>
            <a:off x="3581142" y="4343401"/>
            <a:ext cx="5029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阴影检测需要全局上下文信息！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66044B7-C2EE-4A48-8708-FEC22D2EDAAE}"/>
              </a:ext>
            </a:extLst>
          </p:cNvPr>
          <p:cNvSpPr txBox="1"/>
          <p:nvPr/>
        </p:nvSpPr>
        <p:spPr>
          <a:xfrm>
            <a:off x="2623280" y="5239129"/>
            <a:ext cx="6894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以</a:t>
            </a:r>
            <a:r>
              <a:rPr lang="zh-CN" altLang="en-US" sz="2800" b="1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方向感知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的方式来分析全局上下文信息！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BA7CC4D-0529-42EA-9561-0D731C2AF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705" y="1618873"/>
            <a:ext cx="3235561" cy="234192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53B69CE-4E58-44D0-8051-475C32218470}"/>
              </a:ext>
            </a:extLst>
          </p:cNvPr>
          <p:cNvSpPr txBox="1"/>
          <p:nvPr/>
        </p:nvSpPr>
        <p:spPr>
          <a:xfrm>
            <a:off x="11790948" y="6384758"/>
            <a:ext cx="40105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1" b="1" i="1" dirty="0" smtClean="0">
                <a:solidFill>
                  <a:srgbClr val="FFFF00"/>
                </a:solidFill>
                <a:latin typeface="+mj-lt"/>
              </a:rPr>
              <a:t>6</a:t>
            </a:r>
            <a:endParaRPr lang="zh-CN" altLang="en-US" sz="1801" b="1" i="1" dirty="0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762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168BF10-ECD8-4D40-8333-7E6D4002B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99" y="900209"/>
            <a:ext cx="10544805" cy="43080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DDCC38A-A911-4235-9FF4-74ABD6B7985D}"/>
              </a:ext>
            </a:extLst>
          </p:cNvPr>
          <p:cNvSpPr txBox="1"/>
          <p:nvPr/>
        </p:nvSpPr>
        <p:spPr>
          <a:xfrm>
            <a:off x="119924" y="149903"/>
            <a:ext cx="25033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+mj-lt"/>
                <a:ea typeface="楷体" panose="02010609060101010101" pitchFamily="49" charset="-122"/>
              </a:rPr>
              <a:t>2.3 </a:t>
            </a:r>
            <a:r>
              <a:rPr lang="zh-CN" altLang="en-US" sz="3200" b="1" dirty="0">
                <a:latin typeface="楷体" panose="02010609060101010101" pitchFamily="49" charset="-122"/>
                <a:ea typeface="楷体" panose="02010609060101010101" pitchFamily="49" charset="-122"/>
              </a:rPr>
              <a:t>网络结构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FD29196-A8DB-463F-A6A8-AA7451BBEEB2}"/>
              </a:ext>
            </a:extLst>
          </p:cNvPr>
          <p:cNvGrpSpPr/>
          <p:nvPr/>
        </p:nvGrpSpPr>
        <p:grpSpPr>
          <a:xfrm>
            <a:off x="1145265" y="5208283"/>
            <a:ext cx="9901474" cy="547413"/>
            <a:chOff x="1145263" y="5319594"/>
            <a:chExt cx="9901474" cy="547413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75B19159-39EF-45CD-A450-6B970DBDD911}"/>
                </a:ext>
              </a:extLst>
            </p:cNvPr>
            <p:cNvSpPr txBox="1"/>
            <p:nvPr/>
          </p:nvSpPr>
          <p:spPr>
            <a:xfrm>
              <a:off x="1145263" y="5339836"/>
              <a:ext cx="13641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+mj-lt"/>
                  <a:ea typeface="楷体" panose="02010609060101010101" pitchFamily="49" charset="-122"/>
                </a:rPr>
                <a:t>下采样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2CF20FD-A819-49C1-A0DC-B8C154A7FAC7}"/>
                </a:ext>
              </a:extLst>
            </p:cNvPr>
            <p:cNvSpPr txBox="1"/>
            <p:nvPr/>
          </p:nvSpPr>
          <p:spPr>
            <a:xfrm>
              <a:off x="4959564" y="5339836"/>
              <a:ext cx="13641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+mj-lt"/>
                  <a:ea typeface="楷体" panose="02010609060101010101" pitchFamily="49" charset="-122"/>
                </a:rPr>
                <a:t>上采样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00CF29F-6400-4054-97C1-2466F65A0B28}"/>
                </a:ext>
              </a:extLst>
            </p:cNvPr>
            <p:cNvSpPr txBox="1"/>
            <p:nvPr/>
          </p:nvSpPr>
          <p:spPr>
            <a:xfrm>
              <a:off x="6603373" y="5335886"/>
              <a:ext cx="16190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+mj-lt"/>
                  <a:ea typeface="楷体" panose="02010609060101010101" pitchFamily="49" charset="-122"/>
                </a:rPr>
                <a:t>特征融合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5F67E6E-6639-4711-9503-166BD02E9952}"/>
                </a:ext>
              </a:extLst>
            </p:cNvPr>
            <p:cNvSpPr txBox="1"/>
            <p:nvPr/>
          </p:nvSpPr>
          <p:spPr>
            <a:xfrm>
              <a:off x="3014054" y="5339836"/>
              <a:ext cx="17005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+mj-lt"/>
                  <a:ea typeface="楷体" panose="02010609060101010101" pitchFamily="49" charset="-122"/>
                </a:rPr>
                <a:t>方向感知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6881880-C538-4957-B618-D7055D485340}"/>
                </a:ext>
              </a:extLst>
            </p:cNvPr>
            <p:cNvSpPr txBox="1"/>
            <p:nvPr/>
          </p:nvSpPr>
          <p:spPr>
            <a:xfrm>
              <a:off x="8795285" y="5319594"/>
              <a:ext cx="21933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err="1">
                  <a:latin typeface="+mj-lt"/>
                  <a:ea typeface="楷体" panose="02010609060101010101" pitchFamily="49" charset="-122"/>
                </a:rPr>
                <a:t>Softmax</a:t>
              </a:r>
              <a:r>
                <a:rPr lang="zh-CN" altLang="en-US" sz="2800" dirty="0">
                  <a:latin typeface="+mj-lt"/>
                  <a:ea typeface="楷体" panose="02010609060101010101" pitchFamily="49" charset="-122"/>
                </a:rPr>
                <a:t>分类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D4B79FC-7273-4B4A-B286-6392BB604552}"/>
                </a:ext>
              </a:extLst>
            </p:cNvPr>
            <p:cNvSpPr/>
            <p:nvPr/>
          </p:nvSpPr>
          <p:spPr>
            <a:xfrm>
              <a:off x="1145263" y="5335885"/>
              <a:ext cx="9901474" cy="53112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801"/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BB6AEC87-E650-48F6-B5D5-BD1B617E0F15}"/>
                </a:ext>
              </a:extLst>
            </p:cNvPr>
            <p:cNvCxnSpPr/>
            <p:nvPr/>
          </p:nvCxnSpPr>
          <p:spPr>
            <a:xfrm>
              <a:off x="2623279" y="5335885"/>
              <a:ext cx="0" cy="5232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7AF68809-79CB-4B2B-834D-BB5D5AF6BF39}"/>
                </a:ext>
              </a:extLst>
            </p:cNvPr>
            <p:cNvCxnSpPr/>
            <p:nvPr/>
          </p:nvCxnSpPr>
          <p:spPr>
            <a:xfrm>
              <a:off x="4822593" y="5335885"/>
              <a:ext cx="0" cy="5232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2C65EACA-6B4C-4150-A6FC-D334D8B403B1}"/>
                </a:ext>
              </a:extLst>
            </p:cNvPr>
            <p:cNvCxnSpPr/>
            <p:nvPr/>
          </p:nvCxnSpPr>
          <p:spPr>
            <a:xfrm>
              <a:off x="6322592" y="5343787"/>
              <a:ext cx="0" cy="5232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1CC628AF-971C-4009-8CA1-20D1F798FD92}"/>
                </a:ext>
              </a:extLst>
            </p:cNvPr>
            <p:cNvCxnSpPr/>
            <p:nvPr/>
          </p:nvCxnSpPr>
          <p:spPr>
            <a:xfrm>
              <a:off x="8489658" y="5335885"/>
              <a:ext cx="0" cy="5232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123869B9-3DB4-47A1-BDE5-DB24118645C0}"/>
              </a:ext>
            </a:extLst>
          </p:cNvPr>
          <p:cNvSpPr txBox="1"/>
          <p:nvPr/>
        </p:nvSpPr>
        <p:spPr>
          <a:xfrm>
            <a:off x="11790948" y="6384758"/>
            <a:ext cx="40105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1" b="1" i="1" dirty="0" smtClean="0">
                <a:solidFill>
                  <a:srgbClr val="FFFF00"/>
                </a:solidFill>
                <a:latin typeface="+mj-lt"/>
              </a:rPr>
              <a:t>7</a:t>
            </a:r>
            <a:endParaRPr lang="zh-CN" altLang="en-US" sz="1801" b="1" i="1" dirty="0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874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16BAA3A-946C-4ABF-87E7-7889534B9982}"/>
              </a:ext>
            </a:extLst>
          </p:cNvPr>
          <p:cNvSpPr txBox="1"/>
          <p:nvPr/>
        </p:nvSpPr>
        <p:spPr>
          <a:xfrm>
            <a:off x="119923" y="149903"/>
            <a:ext cx="5973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+mj-lt"/>
                <a:ea typeface="楷体" panose="02010609060101010101" pitchFamily="49" charset="-122"/>
              </a:rPr>
              <a:t>2.3.1 </a:t>
            </a:r>
            <a:r>
              <a:rPr lang="en-US" altLang="zh-CN" sz="3200" b="1" dirty="0">
                <a:latin typeface="+mj-lt"/>
                <a:ea typeface="楷体" panose="02010609060101010101" pitchFamily="49" charset="-122"/>
              </a:rPr>
              <a:t>DSC(</a:t>
            </a:r>
            <a:r>
              <a:rPr lang="zh-CN" altLang="en-US" sz="3200" b="1" dirty="0">
                <a:latin typeface="+mj-lt"/>
                <a:ea typeface="楷体" panose="02010609060101010101" pitchFamily="49" charset="-122"/>
              </a:rPr>
              <a:t>方向感知上下文</a:t>
            </a:r>
            <a:r>
              <a:rPr lang="en-US" altLang="zh-CN" sz="3200" b="1" dirty="0">
                <a:latin typeface="+mj-lt"/>
                <a:ea typeface="楷体" panose="02010609060101010101" pitchFamily="49" charset="-122"/>
              </a:rPr>
              <a:t>)</a:t>
            </a:r>
            <a:r>
              <a:rPr lang="zh-CN" altLang="en-US" sz="3200" b="1" dirty="0">
                <a:latin typeface="+mj-lt"/>
                <a:ea typeface="楷体" panose="02010609060101010101" pitchFamily="49" charset="-122"/>
              </a:rPr>
              <a:t>模块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B97B9A-A595-4EF9-A842-BB126B3A6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03" y="1899112"/>
            <a:ext cx="3489581" cy="308995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DABAC5F-A7DC-4145-BBFA-DF602B91C972}"/>
              </a:ext>
            </a:extLst>
          </p:cNvPr>
          <p:cNvSpPr txBox="1"/>
          <p:nvPr/>
        </p:nvSpPr>
        <p:spPr>
          <a:xfrm>
            <a:off x="11790948" y="6384758"/>
            <a:ext cx="40105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1" b="1" i="1" dirty="0" smtClean="0">
                <a:solidFill>
                  <a:srgbClr val="FFFF00"/>
                </a:solidFill>
                <a:latin typeface="+mj-lt"/>
              </a:rPr>
              <a:t>8</a:t>
            </a:r>
            <a:endParaRPr lang="zh-CN" altLang="en-US" sz="1801" b="1" i="1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254" y="1898464"/>
            <a:ext cx="7122567" cy="309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7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955D7BB-AF24-46A0-90AA-6DCB702008C8}"/>
              </a:ext>
            </a:extLst>
          </p:cNvPr>
          <p:cNvSpPr txBox="1"/>
          <p:nvPr/>
        </p:nvSpPr>
        <p:spPr>
          <a:xfrm>
            <a:off x="119922" y="149903"/>
            <a:ext cx="5156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+mj-lt"/>
                <a:ea typeface="楷体" panose="02010609060101010101" pitchFamily="49" charset="-122"/>
              </a:rPr>
              <a:t>2.3.2 </a:t>
            </a:r>
            <a:r>
              <a:rPr lang="en-US" altLang="zh-CN" sz="3200" b="1" dirty="0">
                <a:latin typeface="+mj-lt"/>
                <a:ea typeface="楷体" panose="02010609060101010101" pitchFamily="49" charset="-122"/>
              </a:rPr>
              <a:t>DSC</a:t>
            </a:r>
            <a:r>
              <a:rPr lang="zh-CN" altLang="en-US" sz="3200" b="1" dirty="0">
                <a:latin typeface="+mj-lt"/>
                <a:ea typeface="楷体" panose="02010609060101010101" pitchFamily="49" charset="-122"/>
              </a:rPr>
              <a:t>模块</a:t>
            </a:r>
            <a:r>
              <a:rPr lang="en-US" altLang="zh-CN" sz="3200" b="1" dirty="0">
                <a:latin typeface="+mj-lt"/>
                <a:ea typeface="楷体" panose="02010609060101010101" pitchFamily="49" charset="-122"/>
              </a:rPr>
              <a:t>+</a:t>
            </a:r>
            <a:r>
              <a:rPr lang="zh-CN" altLang="en-US" sz="3200" b="1" dirty="0">
                <a:latin typeface="+mj-lt"/>
                <a:ea typeface="楷体" panose="02010609060101010101" pitchFamily="49" charset="-122"/>
              </a:rPr>
              <a:t>注意力模块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F3A4B7-DAD0-4915-9972-37FE7DA44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92" y="1070521"/>
            <a:ext cx="11666619" cy="4716962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91638201-1A03-4CBD-878B-F99F33359755}"/>
              </a:ext>
            </a:extLst>
          </p:cNvPr>
          <p:cNvSpPr/>
          <p:nvPr/>
        </p:nvSpPr>
        <p:spPr>
          <a:xfrm>
            <a:off x="679510" y="1098957"/>
            <a:ext cx="9882231" cy="1308683"/>
          </a:xfrm>
          <a:prstGeom prst="roundRect">
            <a:avLst/>
          </a:prstGeom>
          <a:noFill/>
          <a:ln w="31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801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318AAB1-4B83-4E94-AAF6-5C886CE3EFC5}"/>
              </a:ext>
            </a:extLst>
          </p:cNvPr>
          <p:cNvSpPr/>
          <p:nvPr/>
        </p:nvSpPr>
        <p:spPr>
          <a:xfrm>
            <a:off x="1484027" y="2516698"/>
            <a:ext cx="4455380" cy="2984693"/>
          </a:xfrm>
          <a:prstGeom prst="roundRect">
            <a:avLst>
              <a:gd name="adj" fmla="val 10199"/>
            </a:avLst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801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D2FBD6B-DABD-41A5-BECC-D38BBE1F9A42}"/>
              </a:ext>
            </a:extLst>
          </p:cNvPr>
          <p:cNvSpPr txBox="1"/>
          <p:nvPr/>
        </p:nvSpPr>
        <p:spPr>
          <a:xfrm>
            <a:off x="11790948" y="6384758"/>
            <a:ext cx="401052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1" b="1" i="1" dirty="0" smtClean="0">
                <a:solidFill>
                  <a:srgbClr val="FFFF00"/>
                </a:solidFill>
                <a:latin typeface="+mj-lt"/>
              </a:rPr>
              <a:t>9</a:t>
            </a:r>
            <a:endParaRPr lang="zh-CN" altLang="en-US" sz="1801" b="1" i="1" dirty="0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21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640</TotalTime>
  <Words>693</Words>
  <Application>Microsoft Office PowerPoint</Application>
  <PresentationFormat>宽屏</PresentationFormat>
  <Paragraphs>229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8" baseType="lpstr">
      <vt:lpstr>等线</vt:lpstr>
      <vt:lpstr>黑体</vt:lpstr>
      <vt:lpstr>楷体</vt:lpstr>
      <vt:lpstr>宋体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聂聪冲</dc:creator>
  <cp:lastModifiedBy>CV</cp:lastModifiedBy>
  <cp:revision>70</cp:revision>
  <dcterms:created xsi:type="dcterms:W3CDTF">2019-01-10T06:15:01Z</dcterms:created>
  <dcterms:modified xsi:type="dcterms:W3CDTF">2019-01-16T05:24:13Z</dcterms:modified>
</cp:coreProperties>
</file>